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Rectangle 2"/>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400" b="1"/>
            </a:pPr>
            <a:r>
              <a:t>PREVALENCE OF DEPRESSION AND BURNOUT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0"/>
            <a:ext cx="9144000" cy="34290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000" b="1"/>
            </a:pPr>
            <a:r>
              <a:t>Classification of the Elderly</a:t>
            </a:r>
          </a:p>
        </p:txBody>
      </p:sp>
      <p:sp>
        <p:nvSpPr>
          <p:cNvPr id="3" name="Text Placeholder 2"/>
          <p:cNvSpPr>
            <a:spLocks noGrp="1"/>
          </p:cNvSpPr>
          <p:nvPr>
            <p:ph type="body" idx="1"/>
          </p:nvPr>
        </p:nvSpPr>
        <p:spPr/>
        <p:txBody>
          <a:bodyPr/>
          <a:lstStyle/>
          <a:p>
            <a:pPr>
              <a:defRPr sz="2200"/>
            </a:pPr>
            <a:r>
              <a:t>Breaking down the elderly population into more manageable age groups based on health status and life expectancy allows for tailored care and support.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Young-Old (65-75)</a:t>
            </a:r>
          </a:p>
        </p:txBody>
      </p:sp>
      <p:sp>
        <p:nvSpPr>
          <p:cNvPr id="3" name="Content Placeholder 2"/>
          <p:cNvSpPr>
            <a:spLocks noGrp="1"/>
          </p:cNvSpPr>
          <p:nvPr>
            <p:ph idx="1"/>
          </p:nvPr>
        </p:nvSpPr>
        <p:spPr/>
        <p:txBody>
          <a:bodyPr/>
          <a:lstStyle/>
          <a:p>
            <a:pPr>
              <a:defRPr sz="2000"/>
            </a:pPr>
            <a:r>
              <a:t>Individuals in this age range often have similarities with middle-aged individuals, usually experiencing little to no disability.</a:t>
            </a:r>
          </a:p>
          <a:p>
            <a:pPr>
              <a:defRPr sz="2000"/>
            </a:pPr>
          </a:p>
          <a:p>
            <a:pPr>
              <a:defRPr sz="2000"/>
            </a:pPr>
            <a:r>
              <a:t>Considering their life expectancy is around 15 to 20 years, they are in a relatively stable phase of life.</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Middle-Old (75-85)</a:t>
            </a:r>
          </a:p>
        </p:txBody>
      </p:sp>
      <p:sp>
        <p:nvSpPr>
          <p:cNvPr id="3" name="Content Placeholder 2"/>
          <p:cNvSpPr>
            <a:spLocks noGrp="1"/>
          </p:cNvSpPr>
          <p:nvPr>
            <p:ph idx="1"/>
          </p:nvPr>
        </p:nvSpPr>
        <p:spPr/>
        <p:txBody>
          <a:bodyPr/>
          <a:lstStyle/>
          <a:p>
            <a:pPr>
              <a:defRPr sz="2000"/>
            </a:pPr>
            <a:r>
              <a:t>During this stage of life, chronic health conditions frequently arise, and life expectancy tends to decrease, with fewer additional years anticipated.</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Old-Old (85+)</a:t>
            </a:r>
          </a:p>
        </p:txBody>
      </p:sp>
      <p:sp>
        <p:nvSpPr>
          <p:cNvPr id="3" name="Content Placeholder 2"/>
          <p:cNvSpPr>
            <a:spLocks noGrp="1"/>
          </p:cNvSpPr>
          <p:nvPr>
            <p:ph idx="1"/>
          </p:nvPr>
        </p:nvSpPr>
        <p:spPr/>
        <p:txBody>
          <a:bodyPr/>
          <a:lstStyle/>
          <a:p>
            <a:pPr>
              <a:defRPr sz="2000"/>
            </a:pPr>
            <a:r>
              <a:t>This category consists of individuals who are older than 85 years.</a:t>
            </a:r>
          </a:p>
          <a:p>
            <a:pPr>
              <a:defRPr sz="2000"/>
            </a:pPr>
          </a:p>
          <a:p>
            <a:pPr>
              <a:defRPr sz="2000"/>
            </a:pPr>
            <a:r>
              <a:t>Considering their limited life expectancy, which is around 5 to 6 more years.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0" y="1028700"/>
            <a:ext cx="182880" cy="48006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5029200" y="4114800"/>
            <a:ext cx="3200400" cy="1920240"/>
          </a:xfrm>
          <a:prstGeom prst="round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Age Group Breakdown</a:t>
            </a:r>
          </a:p>
        </p:txBody>
      </p:sp>
      <p:sp>
        <p:nvSpPr>
          <p:cNvPr id="3" name="Content Placeholder 2"/>
          <p:cNvSpPr>
            <a:spLocks noGrp="1"/>
          </p:cNvSpPr>
          <p:nvPr>
            <p:ph idx="1"/>
          </p:nvPr>
        </p:nvSpPr>
        <p:spPr/>
        <p:txBody>
          <a:bodyPr/>
          <a:lstStyle/>
          <a:p>
            <a:pPr>
              <a:defRPr sz="2000"/>
            </a:pPr>
            <a:r>
              <a:t>Visual representation of the distribution of elderly individuals across the three age groups, highlighting the increasing prevalence of health concerns with age.</a:t>
            </a:r>
          </a:p>
        </p:txBody>
      </p:sp>
      <p:pic>
        <p:nvPicPr>
          <p:cNvPr id="7" name="Picture 6" descr="page_4.png"/>
          <p:cNvPicPr>
            <a:picLocks noChangeAspect="1"/>
          </p:cNvPicPr>
          <p:nvPr/>
        </p:nvPicPr>
        <p:blipFill>
          <a:blip r:embed="rId2"/>
          <a:stretch>
            <a:fillRect/>
          </a:stretch>
        </p:blipFill>
        <p:spPr>
          <a:xfrm>
            <a:off x="914400" y="2286000"/>
            <a:ext cx="3657600" cy="274320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Demographic Trends: Global and Indian</a:t>
            </a:r>
          </a:p>
        </p:txBody>
      </p:sp>
      <p:sp>
        <p:nvSpPr>
          <p:cNvPr id="3" name="Content Placeholder 2"/>
          <p:cNvSpPr>
            <a:spLocks noGrp="1"/>
          </p:cNvSpPr>
          <p:nvPr>
            <p:ph idx="1"/>
          </p:nvPr>
        </p:nvSpPr>
        <p:spPr/>
        <p:txBody>
          <a:bodyPr/>
          <a:lstStyle/>
          <a:p>
            <a:pPr>
              <a:defRPr sz="2000"/>
            </a:pPr>
            <a:r>
              <a:t>Countries face a significant increase in aging populations, creating strain on the working-age demographic.</a:t>
            </a:r>
          </a:p>
          <a:p>
            <a:pPr>
              <a:defRPr sz="2000"/>
            </a:pPr>
          </a:p>
          <a:p>
            <a:pPr>
              <a:defRPr sz="2000"/>
            </a:pPr>
            <a:r>
              <a:t>India (2011 data):</a:t>
            </a:r>
          </a:p>
          <a:p>
            <a:pPr>
              <a:defRPr sz="2000"/>
            </a:pPr>
            <a:r>
              <a:t>Proportion of elderly population – 8.2%</a:t>
            </a:r>
          </a:p>
          <a:p>
            <a:pPr>
              <a:defRPr sz="2000"/>
            </a:pPr>
            <a:r>
              <a:t>Geriatric population growth rate – 1.9%</a:t>
            </a:r>
          </a:p>
          <a:p>
            <a:pPr>
              <a:defRPr sz="2000"/>
            </a:pPr>
            <a:r>
              <a:t>Old age dependency ratio – 14.2</a:t>
            </a:r>
          </a:p>
          <a:p>
            <a:pPr>
              <a:defRPr sz="2000"/>
            </a:pPr>
            <a:r>
              <a:t>Physically disabled elderly – 5177 per 1 lakh.</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Factors Driving Demographic Changes</a:t>
            </a:r>
          </a:p>
        </p:txBody>
      </p:sp>
      <p:sp>
        <p:nvSpPr>
          <p:cNvPr id="3" name="Content Placeholder 2"/>
          <p:cNvSpPr>
            <a:spLocks noGrp="1"/>
          </p:cNvSpPr>
          <p:nvPr>
            <p:ph idx="1"/>
          </p:nvPr>
        </p:nvSpPr>
        <p:spPr/>
        <p:txBody>
          <a:bodyPr/>
          <a:lstStyle/>
          <a:p>
            <a:pPr>
              <a:defRPr sz="2000"/>
            </a:pPr>
            <a:r>
              <a:t>Progress in medical science</a:t>
            </a:r>
          </a:p>
          <a:p>
            <a:pPr>
              <a:defRPr sz="2000"/>
            </a:pPr>
            <a:r>
              <a:t>Adoption of healthier habits</a:t>
            </a:r>
          </a:p>
          <a:p>
            <a:pPr>
              <a:defRPr sz="2000"/>
            </a:pPr>
            <a:r>
              <a:t>Greater access to healthcare services</a:t>
            </a:r>
          </a:p>
          <a:p>
            <a:pPr>
              <a:defRPr sz="2000"/>
            </a:pPr>
            <a:r>
              <a:t>Significant decrease in perinatal and infant mortality rates</a:t>
            </a:r>
          </a:p>
          <a:p>
            <a:pPr>
              <a:defRPr sz="2000"/>
            </a:pPr>
            <a:r>
              <a:t>Continuous drop in death rate from infectious diseases</a:t>
            </a:r>
          </a:p>
          <a:p>
            <a:pPr>
              <a:defRPr sz="2000"/>
            </a:pPr>
            <a:r>
              <a:t>Improved health prior to age 65</a:t>
            </a:r>
          </a:p>
          <a:p>
            <a:pPr>
              <a:defRPr sz="2000"/>
            </a:pPr>
            <a:r>
              <a:t>Enhanced sanitation and nutrition standards</a:t>
            </a:r>
          </a:p>
          <a:p>
            <a:pPr>
              <a:defRPr sz="2000"/>
            </a:pPr>
            <a:r>
              <a:t>Strengthened economy</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Factors Driving Demographic Changes (cont.)</a:t>
            </a:r>
          </a:p>
        </p:txBody>
      </p:sp>
      <p:sp>
        <p:nvSpPr>
          <p:cNvPr id="3" name="Content Placeholder 2"/>
          <p:cNvSpPr>
            <a:spLocks noGrp="1"/>
          </p:cNvSpPr>
          <p:nvPr>
            <p:ph idx="1"/>
          </p:nvPr>
        </p:nvSpPr>
        <p:spPr/>
        <p:txBody>
          <a:bodyPr/>
          <a:lstStyle/>
          <a:p>
            <a:pPr>
              <a:defRPr sz="2000"/>
            </a:pPr>
            <a:r>
              <a:t>Increased engagement in own health</a:t>
            </a:r>
          </a:p>
          <a:p>
            <a:pPr>
              <a:defRPr sz="2000"/>
            </a:pPr>
            <a:r>
              <a:t>Readily available information</a:t>
            </a:r>
          </a:p>
          <a:p>
            <a:pPr>
              <a:defRPr sz="2000"/>
            </a:pPr>
            <a:r>
              <a:t>Societal emphasis on youthfulness</a:t>
            </a:r>
          </a:p>
          <a:p>
            <a:pPr>
              <a:defRPr sz="2000"/>
            </a:pPr>
            <a:r>
              <a:t>Desire to take an active role</a:t>
            </a:r>
          </a:p>
          <a:p>
            <a:pPr>
              <a:defRPr sz="2000"/>
            </a:pPr>
            <a:r>
              <a:t>Aspiration to promote health</a:t>
            </a:r>
          </a:p>
          <a:p>
            <a:pPr>
              <a:defRPr sz="2000"/>
            </a:pPr>
            <a:r>
              <a:t>Curiosity about innovative approaches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5800" y="1371600"/>
            <a:ext cx="7772400" cy="4114800"/>
          </a:xfrm>
          <a:prstGeom prst="round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ctrTitle"/>
          </p:nvPr>
        </p:nvSpPr>
        <p:spPr/>
        <p:txBody>
          <a:bodyPr/>
          <a:lstStyle/>
          <a:p>
            <a:pPr>
              <a:defRPr sz="4400" b="1"/>
            </a:pPr>
            <a:r>
              <a:t>HEALTHY AGING</a:t>
            </a:r>
          </a:p>
        </p:txBody>
      </p:sp>
      <p:sp>
        <p:nvSpPr>
          <p:cNvPr id="3" name="Subtitle 2"/>
          <p:cNvSpPr>
            <a:spLocks noGrp="1"/>
          </p:cNvSpPr>
          <p:nvPr>
            <p:ph type="subTitle" idx="1"/>
          </p:nvPr>
        </p:nvSpPr>
        <p:spPr/>
        <p:txBody>
          <a:bodyPr/>
          <a:lstStyle/>
          <a:p>
            <a:pPr>
              <a:defRPr sz="2400" i="1"/>
            </a:pPr>
            <a:r>
              <a:t>Key factors for healthy aging.</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DEPRESSION</a:t>
            </a:r>
          </a:p>
        </p:txBody>
      </p:sp>
      <p:sp>
        <p:nvSpPr>
          <p:cNvPr id="3" name="Content Placeholder 2"/>
          <p:cNvSpPr>
            <a:spLocks noGrp="1"/>
          </p:cNvSpPr>
          <p:nvPr>
            <p:ph idx="1"/>
          </p:nvPr>
        </p:nvSpPr>
        <p:spPr/>
        <p:txBody>
          <a:bodyPr/>
          <a:lstStyle/>
          <a:p>
            <a:pPr>
              <a:defRPr sz="2000"/>
            </a:pPr>
            <a:r>
              <a:t>It is a mood disorder resulting from persistent feelings of sadness, hopelessness, and lack of interest or pleasure in previously enjoyed activities.</a:t>
            </a:r>
          </a:p>
          <a:p>
            <a:pPr>
              <a:defRPr sz="2000"/>
            </a:pPr>
          </a:p>
          <a:p>
            <a:pPr>
              <a:defRPr sz="2000"/>
            </a:pPr>
            <a:r>
              <a:t>It affects how a person thinks, feels, and behaves; it can lead to a variety of emotional and physical problems.</a:t>
            </a:r>
          </a:p>
          <a:p>
            <a:pPr>
              <a:defRPr sz="2000"/>
            </a:pPr>
          </a:p>
          <a:p>
            <a:pPr>
              <a:defRPr sz="2000"/>
            </a:pPr>
            <a:r>
              <a:t>The functions of daily life such as work, relationships, and other aspects of life experience an interference.</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5800" y="1371600"/>
            <a:ext cx="7772400" cy="4114800"/>
          </a:xfrm>
          <a:prstGeom prst="round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ctrTitle"/>
          </p:nvPr>
        </p:nvSpPr>
        <p:spPr/>
        <p:txBody>
          <a:bodyPr/>
          <a:lstStyle/>
          <a:p>
            <a:pPr>
              <a:defRPr sz="4400" b="1"/>
            </a:pPr>
            <a:r>
              <a:t>PREVALENCE OF DEPRESSION AND BURNOUT</a:t>
            </a:r>
          </a:p>
        </p:txBody>
      </p:sp>
      <p:sp>
        <p:nvSpPr>
          <p:cNvPr id="3" name="Subtitle 2"/>
          <p:cNvSpPr>
            <a:spLocks noGrp="1"/>
          </p:cNvSpPr>
          <p:nvPr>
            <p:ph type="subTitle" idx="1"/>
          </p:nvPr>
        </p:nvSpPr>
        <p:spPr/>
        <p:txBody>
          <a:bodyPr/>
          <a:lstStyle/>
          <a:p>
            <a:pPr>
              <a:defRPr sz="2400" i="1"/>
            </a:pPr>
            <a:r>
              <a:t>IN OLD AGE HOME INDIVIDUALS: A CROSS SECTIONAL STUDY</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Symptoms of Depression</a:t>
            </a:r>
          </a:p>
        </p:txBody>
      </p:sp>
      <p:sp>
        <p:nvSpPr>
          <p:cNvPr id="3" name="Content Placeholder 2"/>
          <p:cNvSpPr>
            <a:spLocks noGrp="1"/>
          </p:cNvSpPr>
          <p:nvPr>
            <p:ph idx="1"/>
          </p:nvPr>
        </p:nvSpPr>
        <p:spPr/>
        <p:txBody>
          <a:bodyPr/>
          <a:lstStyle/>
          <a:p>
            <a:pPr>
              <a:defRPr sz="2000"/>
            </a:pPr>
            <a:r>
              <a:t>Common symptoms include persistent sadness or low mood, irritability, the loss of interest in activities, fatigue, a change in appetite or sleep, feelings of worthlessness or guilt and difficulty concentrating leading to thoughts of death or suicide.</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0" y="1028700"/>
            <a:ext cx="182880" cy="48006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5029200" y="4114800"/>
            <a:ext cx="3200400" cy="1920240"/>
          </a:xfrm>
          <a:prstGeom prst="round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Symptoms of Depression</a:t>
            </a:r>
          </a:p>
        </p:txBody>
      </p:sp>
      <p:sp>
        <p:nvSpPr>
          <p:cNvPr id="3" name="Content Placeholder 2"/>
          <p:cNvSpPr>
            <a:spLocks noGrp="1"/>
          </p:cNvSpPr>
          <p:nvPr>
            <p:ph idx="1"/>
          </p:nvPr>
        </p:nvSpPr>
        <p:spPr/>
        <p:txBody>
          <a:bodyPr/>
          <a:lstStyle/>
          <a:p>
            <a:pPr>
              <a:defRPr sz="2000"/>
            </a:pPr>
            <a:r>
              <a:t>Illustration of common depression symptoms.</a:t>
            </a:r>
          </a:p>
        </p:txBody>
      </p:sp>
      <p:pic>
        <p:nvPicPr>
          <p:cNvPr id="7" name="Picture 6" descr="page_7.png"/>
          <p:cNvPicPr>
            <a:picLocks noChangeAspect="1"/>
          </p:cNvPicPr>
          <p:nvPr/>
        </p:nvPicPr>
        <p:blipFill>
          <a:blip r:embed="rId2"/>
          <a:stretch>
            <a:fillRect/>
          </a:stretch>
        </p:blipFill>
        <p:spPr>
          <a:xfrm>
            <a:off x="914400" y="2286000"/>
            <a:ext cx="3657600" cy="274320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a:t>
            </a:r>
          </a:p>
        </p:txBody>
      </p:sp>
      <p:sp>
        <p:nvSpPr>
          <p:cNvPr id="3" name="Content Placeholder 2"/>
          <p:cNvSpPr>
            <a:spLocks noGrp="1"/>
          </p:cNvSpPr>
          <p:nvPr>
            <p:ph idx="1"/>
          </p:nvPr>
        </p:nvSpPr>
        <p:spPr/>
        <p:txBody>
          <a:bodyPr/>
          <a:lstStyle/>
          <a:p>
            <a:pPr>
              <a:defRPr sz="2000"/>
            </a:pPr>
            <a:r>
              <a:t>Persistent stress, especially in work environments, results in a number of emotional, physical, and psychological exhaustion known as 'burnout.'</a:t>
            </a:r>
          </a:p>
          <a:p>
            <a:pPr>
              <a:defRPr sz="2000"/>
            </a:pPr>
          </a:p>
          <a:p>
            <a:pPr>
              <a:defRPr sz="2000"/>
            </a:pPr>
            <a:r>
              <a:t>It primarily manifests as feelings of energy depletion or exhaustion, an increased mental distance from one's job, and a sense of ineffectiveness or lack of accomplishment.</a:t>
            </a:r>
          </a:p>
          <a:p>
            <a:pPr>
              <a:defRPr sz="2000"/>
            </a:pPr>
          </a:p>
          <a:p>
            <a:pPr>
              <a:defRPr sz="2000"/>
            </a:pPr>
            <a:r>
              <a:t>Burnout can lead to lower performance and has negative effects on the person's well-being.</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Symptoms of Burnout</a:t>
            </a:r>
          </a:p>
        </p:txBody>
      </p:sp>
      <p:sp>
        <p:nvSpPr>
          <p:cNvPr id="3" name="Content Placeholder 2"/>
          <p:cNvSpPr>
            <a:spLocks noGrp="1"/>
          </p:cNvSpPr>
          <p:nvPr>
            <p:ph idx="1"/>
          </p:nvPr>
        </p:nvSpPr>
        <p:spPr/>
        <p:txBody>
          <a:bodyPr/>
          <a:lstStyle/>
          <a:p>
            <a:pPr>
              <a:defRPr sz="2000"/>
            </a:pPr>
            <a:r>
              <a:t>The three main symptoms of burnout are emotional exhaustion, depersonalization, and reduced personal accomplishment.</a:t>
            </a:r>
          </a:p>
          <a:p>
            <a:pPr>
              <a:defRPr sz="2000"/>
            </a:pPr>
          </a:p>
          <a:p>
            <a:pPr>
              <a:defRPr sz="2000"/>
            </a:pPr>
            <a:r>
              <a:t>This can cause feelings of frustration, cynicism, and lack of motivation, leaving many affected individuals unable to cope with stress.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0" y="1028700"/>
            <a:ext cx="182880" cy="48006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5029200" y="4114800"/>
            <a:ext cx="3200400" cy="1920240"/>
          </a:xfrm>
          <a:prstGeom prst="round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Symptoms of Burnout</a:t>
            </a:r>
          </a:p>
        </p:txBody>
      </p:sp>
      <p:sp>
        <p:nvSpPr>
          <p:cNvPr id="3" name="Content Placeholder 2"/>
          <p:cNvSpPr>
            <a:spLocks noGrp="1"/>
          </p:cNvSpPr>
          <p:nvPr>
            <p:ph idx="1"/>
          </p:nvPr>
        </p:nvSpPr>
        <p:spPr/>
        <p:txBody>
          <a:bodyPr/>
          <a:lstStyle/>
          <a:p>
            <a:pPr>
              <a:defRPr sz="2000"/>
            </a:pPr>
            <a:r>
              <a:t>Visual representation of Burnout Symptoms.</a:t>
            </a:r>
          </a:p>
        </p:txBody>
      </p:sp>
      <p:pic>
        <p:nvPicPr>
          <p:cNvPr id="7" name="Picture 6" descr="page_8.png"/>
          <p:cNvPicPr>
            <a:picLocks noChangeAspect="1"/>
          </p:cNvPicPr>
          <p:nvPr/>
        </p:nvPicPr>
        <p:blipFill>
          <a:blip r:embed="rId2"/>
          <a:stretch>
            <a:fillRect/>
          </a:stretch>
        </p:blipFill>
        <p:spPr>
          <a:xfrm>
            <a:off x="914400" y="2286000"/>
            <a:ext cx="3657600" cy="274320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0" y="1028700"/>
            <a:ext cx="182880" cy="48006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5029200" y="4114800"/>
            <a:ext cx="3200400" cy="1920240"/>
          </a:xfrm>
          <a:prstGeom prst="round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Symptoms of Burnout</a:t>
            </a:r>
          </a:p>
        </p:txBody>
      </p:sp>
      <p:sp>
        <p:nvSpPr>
          <p:cNvPr id="3" name="Content Placeholder 2"/>
          <p:cNvSpPr>
            <a:spLocks noGrp="1"/>
          </p:cNvSpPr>
          <p:nvPr>
            <p:ph idx="1"/>
          </p:nvPr>
        </p:nvSpPr>
        <p:spPr/>
        <p:txBody>
          <a:bodyPr/>
          <a:lstStyle/>
          <a:p>
            <a:pPr>
              <a:defRPr sz="2000"/>
            </a:pPr>
            <a:r>
              <a:t>Graphical symptoms of Burnout.</a:t>
            </a:r>
          </a:p>
        </p:txBody>
      </p:sp>
      <p:pic>
        <p:nvPicPr>
          <p:cNvPr id="7" name="Picture 6" descr="page_9.png"/>
          <p:cNvPicPr>
            <a:picLocks noChangeAspect="1"/>
          </p:cNvPicPr>
          <p:nvPr/>
        </p:nvPicPr>
        <p:blipFill>
          <a:blip r:embed="rId2"/>
          <a:stretch>
            <a:fillRect/>
          </a:stretch>
        </p:blipFill>
        <p:spPr>
          <a:xfrm>
            <a:off x="914400" y="2286000"/>
            <a:ext cx="3657600" cy="274320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Rectangle 2"/>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400" b="1"/>
            </a:pPr>
            <a:r>
              <a:t>NEED OF STUDY</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NEED OF STUDY</a:t>
            </a:r>
          </a:p>
        </p:txBody>
      </p:sp>
      <p:sp>
        <p:nvSpPr>
          <p:cNvPr id="3" name="Content Placeholder 2"/>
          <p:cNvSpPr>
            <a:spLocks noGrp="1"/>
          </p:cNvSpPr>
          <p:nvPr>
            <p:ph idx="1"/>
          </p:nvPr>
        </p:nvSpPr>
        <p:spPr/>
        <p:txBody>
          <a:bodyPr/>
          <a:lstStyle/>
          <a:p>
            <a:pPr>
              <a:defRPr sz="2000"/>
            </a:pPr>
            <a:r>
              <a:t>There is a need to investigate the prevalence of depression and burnout among individuals residing in old age home, as this vulnerable population may be at increased risk due to factors such as social isolation, loss of loved ones, elder abuse and declining health. This study will help to understand the magnitude of this issue (i.e: depression and burnout) and encourage the health care professionals for development of targeted interventions and improve the mental health and well-being of this population.</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Rectangle 2"/>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400" b="1"/>
            </a:pPr>
            <a:r>
              <a:t>AIMS AND OBJECTIVES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Rectangle 2"/>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400" b="1"/>
            </a:pPr>
            <a:r>
              <a:t>Aims and Objectives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Introduction</a:t>
            </a:r>
          </a:p>
        </p:txBody>
      </p:sp>
      <p:sp>
        <p:nvSpPr>
          <p:cNvPr id="3" name="Content Placeholder 2"/>
          <p:cNvSpPr>
            <a:spLocks noGrp="1"/>
          </p:cNvSpPr>
          <p:nvPr>
            <p:ph idx="1"/>
          </p:nvPr>
        </p:nvSpPr>
        <p:spPr/>
        <p:txBody>
          <a:bodyPr/>
          <a:lstStyle/>
          <a:p>
            <a:pPr>
              <a:defRPr sz="2000"/>
            </a:pPr>
            <a:r>
              <a:t>Aging is a natural process that comes with various physical, social, and psychological changes. Throughout the 20th century, the number of older individuals in both developed and developing countries has significantly risen.</a:t>
            </a:r>
          </a:p>
          <a:p>
            <a:pPr>
              <a:defRPr sz="2000"/>
            </a:pPr>
          </a:p>
          <a:p>
            <a:pPr>
              <a:defRPr sz="2000"/>
            </a:pPr>
            <a:r>
              <a:t>The global population is undergoing a notable shift towards aging. This trend is also apparent in correctional facilities around the world. Human life comprises five distinct stages: infancy, childhood, adolescence, adulthood, and old age, each presenting its own unique challenges. Old age, in particular, is a universal experience marked by physical decline, social isolation, and a range of health issues.</a:t>
            </a:r>
          </a:p>
          <a:p>
            <a:pPr>
              <a:defRPr sz="2000"/>
            </a:pPr>
          </a:p>
          <a:p>
            <a:pPr>
              <a:defRPr sz="2000"/>
            </a:pPr>
            <a:r>
              <a:t>Geriatrics is concerned with the medical care of older adults, whereas gerontology examines the physical and psychological changes that come with aging. India is experiencing a demographic shift, marked by a growing elderly population (aged 60 and above) as a result of lower mortality rates, decreased fertility, and increased life expectancy.</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Aims</a:t>
            </a:r>
          </a:p>
        </p:txBody>
      </p:sp>
      <p:sp>
        <p:nvSpPr>
          <p:cNvPr id="3" name="Content Placeholder 2"/>
          <p:cNvSpPr>
            <a:spLocks noGrp="1"/>
          </p:cNvSpPr>
          <p:nvPr>
            <p:ph idx="1"/>
          </p:nvPr>
        </p:nvSpPr>
        <p:spPr/>
        <p:txBody>
          <a:bodyPr/>
          <a:lstStyle/>
          <a:p>
            <a:pPr>
              <a:defRPr sz="2000"/>
            </a:pPr>
            <a:r>
              <a:t>To study the prevalence of depression and burnout among individuals residing in old age home.</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Objectives</a:t>
            </a:r>
          </a:p>
        </p:txBody>
      </p:sp>
      <p:sp>
        <p:nvSpPr>
          <p:cNvPr id="3" name="Content Placeholder 2"/>
          <p:cNvSpPr>
            <a:spLocks noGrp="1"/>
          </p:cNvSpPr>
          <p:nvPr>
            <p:ph idx="1"/>
          </p:nvPr>
        </p:nvSpPr>
        <p:spPr/>
        <p:txBody>
          <a:bodyPr/>
          <a:lstStyle/>
          <a:p>
            <a:pPr>
              <a:defRPr sz="2000"/>
            </a:pPr>
            <a:r>
              <a:t>1. To evaluate prevalence of depression among old age home individuals using geriatric depression scale.</a:t>
            </a:r>
          </a:p>
          <a:p>
            <a:pPr>
              <a:defRPr sz="2000"/>
            </a:pPr>
          </a:p>
          <a:p>
            <a:pPr>
              <a:defRPr sz="2000"/>
            </a:pPr>
            <a:r>
              <a:t>2. To evaluate prevalence of burnout among old age home individuals using maslach burnout inventory.</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Rectangle 2"/>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400" b="1"/>
            </a:pPr>
            <a:r>
              <a:t>Hypothesis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Hypothesis</a:t>
            </a:r>
          </a:p>
        </p:txBody>
      </p:sp>
      <p:sp>
        <p:nvSpPr>
          <p:cNvPr id="3" name="Content Placeholder 2"/>
          <p:cNvSpPr>
            <a:spLocks noGrp="1"/>
          </p:cNvSpPr>
          <p:nvPr>
            <p:ph idx="1"/>
          </p:nvPr>
        </p:nvSpPr>
        <p:spPr/>
        <p:txBody>
          <a:bodyPr/>
          <a:lstStyle/>
          <a:p>
            <a:pPr>
              <a:defRPr sz="2000"/>
            </a:pPr>
            <a:r>
              <a:t>NULL HYPOTHESIS (H0):</a:t>
            </a:r>
          </a:p>
          <a:p>
            <a:pPr>
              <a:defRPr sz="2000"/>
            </a:pPr>
            <a:r>
              <a:t>There is a no significant prevalence of depression among individuals residing in old age homes. (H₀ a)</a:t>
            </a:r>
          </a:p>
          <a:p>
            <a:pPr>
              <a:defRPr sz="2000"/>
            </a:pPr>
            <a:r>
              <a:t>There is a no significant prevalence of burnout among individuals residing in old age homes. (H₀ b)</a:t>
            </a:r>
          </a:p>
          <a:p>
            <a:pPr>
              <a:defRPr sz="2000"/>
            </a:pPr>
            <a:r>
              <a:t>ALTERNATIVE HYPOTHESIS (H1):</a:t>
            </a:r>
          </a:p>
          <a:p>
            <a:pPr>
              <a:defRPr sz="2000"/>
            </a:pPr>
            <a:r>
              <a:t>There is a significant prevalence of depression among individuals residing in old age homes.( H1 a)</a:t>
            </a:r>
          </a:p>
          <a:p>
            <a:pPr>
              <a:defRPr sz="2000"/>
            </a:pPr>
            <a:r>
              <a:t>There is a significant prevalence of burnout among individuals residing in old age homes.( H1 b)</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5800" y="1371600"/>
            <a:ext cx="7772400" cy="4114800"/>
          </a:xfrm>
          <a:prstGeom prst="round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ctrTitle"/>
          </p:nvPr>
        </p:nvSpPr>
        <p:spPr/>
        <p:txBody>
          <a:bodyPr/>
          <a:lstStyle/>
          <a:p>
            <a:pPr>
              <a:defRPr sz="4400" b="1"/>
            </a:pPr>
            <a:r>
              <a:t>Review of Articles</a:t>
            </a:r>
          </a:p>
        </p:txBody>
      </p:sp>
      <p:sp>
        <p:nvSpPr>
          <p:cNvPr id="3" name="Subtitle 2"/>
          <p:cNvSpPr>
            <a:spLocks noGrp="1"/>
          </p:cNvSpPr>
          <p:nvPr>
            <p:ph type="subTitle" idx="1"/>
          </p:nvPr>
        </p:nvSpPr>
        <p:spPr/>
        <p:txBody>
          <a:bodyPr/>
          <a:lstStyle/>
          <a:p>
            <a:pPr>
              <a:defRPr sz="2400" i="1"/>
            </a:pPr>
            <a:r>
              <a:t>A summary of key findings from recent studies on depression and burnout among healthcare professionals.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Depression Prevalence Among Elderly in India (Pilania et al, 2019)</a:t>
            </a:r>
          </a:p>
        </p:txBody>
      </p:sp>
      <p:sp>
        <p:nvSpPr>
          <p:cNvPr id="3" name="Content Placeholder 2"/>
          <p:cNvSpPr>
            <a:spLocks noGrp="1"/>
          </p:cNvSpPr>
          <p:nvPr>
            <p:ph idx="1"/>
          </p:nvPr>
        </p:nvSpPr>
        <p:spPr/>
        <p:txBody>
          <a:bodyPr/>
          <a:lstStyle/>
          <a:p>
            <a:pPr>
              <a:defRPr sz="2000"/>
            </a:pPr>
            <a:r>
              <a:t>Pilania et al. (2019) reviewed 51 studies from 16 Indian states, estimating depression prevalence among the elderly at 34.4% (95% CI: 29.3–39.7).</a:t>
            </a:r>
          </a:p>
          <a:p>
            <a:pPr>
              <a:defRPr sz="2000"/>
            </a:pPr>
          </a:p>
          <a:p>
            <a:pPr>
              <a:defRPr sz="2000"/>
            </a:pPr>
            <a:r>
              <a:t>Prevalence was higher among females, rural populations, and in eastern India. Non-probability sampling and specific screening tools (GDS, CES-D) showed higher prevalence. Excluding smaller or low-quality studies did not change the estimate.</a:t>
            </a:r>
          </a:p>
          <a:p>
            <a:pPr>
              <a:defRPr sz="2000"/>
            </a:pPr>
          </a:p>
          <a:p>
            <a:pPr>
              <a:defRPr sz="2000"/>
            </a:pPr>
            <a:r>
              <a:t>Exclusion of dementia cases prior to assessment resulted in lower depression prevalence. The authors concluded that about one-third of the Indian elderly population suffers from depression, particularly women.</a:t>
            </a:r>
          </a:p>
          <a:p>
            <a:pPr>
              <a:defRPr sz="2000"/>
            </a:pPr>
          </a:p>
          <a:p>
            <a:pPr>
              <a:defRPr sz="2000"/>
            </a:pPr>
            <a:r>
              <a:t>The estimates varied based on study tools, geography, sampling, and dementia presence. Caution is advised when interpreting the pooled estimate due to methodological variations and screening tool differences across the included studies.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in Medical/Surgical Residents (Low et al, 2019)</a:t>
            </a:r>
          </a:p>
        </p:txBody>
      </p:sp>
      <p:sp>
        <p:nvSpPr>
          <p:cNvPr id="3" name="Content Placeholder 2"/>
          <p:cNvSpPr>
            <a:spLocks noGrp="1"/>
          </p:cNvSpPr>
          <p:nvPr>
            <p:ph idx="1"/>
          </p:nvPr>
        </p:nvSpPr>
        <p:spPr/>
        <p:txBody>
          <a:bodyPr/>
          <a:lstStyle/>
          <a:p>
            <a:pPr>
              <a:defRPr sz="2000"/>
            </a:pPr>
            <a:r>
              <a:t>Low et al. (2019) conducted a meta-analysis and found the aggregate burnout prevalence at 51.0% in 22,778 residents. Meta-regression showed that mean age (β = 0.34, 95% CI: 0.28–0.40, p &lt; 0.001) and the proportion of males (β = 0.4, 95% CI = 0.10–0.69, p = 0.009) were significant moderators.</a:t>
            </a:r>
          </a:p>
          <a:p>
            <a:pPr>
              <a:defRPr sz="2000"/>
            </a:pPr>
          </a:p>
          <a:p>
            <a:pPr>
              <a:defRPr sz="2000"/>
            </a:pPr>
            <a:r>
              <a:t>Radiology (77.16%), neurology (71.93%), and general surgery (58.39%) had the highest burnout prevalence. Psychiatry (42.05%), oncology (38.36%), and family medicine (35.97%) had the lowest.</a:t>
            </a:r>
          </a:p>
          <a:p>
            <a:pPr>
              <a:defRPr sz="2000"/>
            </a:pPr>
          </a:p>
          <a:p>
            <a:pPr>
              <a:defRPr sz="2000"/>
            </a:pPr>
            <a:r>
              <a:t>Burnout prevalence in Asian countries was 57.18%, in European countries 27.72%, and in North America 51.64%. The authors concluded that burnout is highly prevalent among medical/surgical residents. Older and male residents were more affected.</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Global Burnout Among Nurses (Woo et al, 2020)</a:t>
            </a:r>
          </a:p>
        </p:txBody>
      </p:sp>
      <p:sp>
        <p:nvSpPr>
          <p:cNvPr id="3" name="Content Placeholder 2"/>
          <p:cNvSpPr>
            <a:spLocks noGrp="1"/>
          </p:cNvSpPr>
          <p:nvPr>
            <p:ph idx="1"/>
          </p:nvPr>
        </p:nvSpPr>
        <p:spPr/>
        <p:txBody>
          <a:bodyPr/>
          <a:lstStyle/>
          <a:p>
            <a:pPr>
              <a:defRPr sz="2000"/>
            </a:pPr>
            <a:r>
              <a:t>Woo et al. (2020) analyzed 113 studies and conducted a meta-analysis of 61 studies, encompassing 45,539 nurses across 49 countries. The overall pooled-prevalence of burnout symptoms among global nurses was 11.23%.</a:t>
            </a:r>
          </a:p>
          <a:p>
            <a:pPr>
              <a:defRPr sz="2000"/>
            </a:pPr>
          </a:p>
          <a:p>
            <a:pPr>
              <a:defRPr sz="2000"/>
            </a:pPr>
            <a:r>
              <a:t>Significant differences were noted between geographical regions, specialties, and burnout measurement methods. Sub-Saharan Africa showed the highest burnout prevalence, while Europe and Central Asia had the lowest. Pediatric nurses had the highest prevalence among specialties, while geriatric care nurses had the lowest.</a:t>
            </a:r>
          </a:p>
          <a:p>
            <a:pPr>
              <a:defRPr sz="2000"/>
            </a:pPr>
          </a:p>
          <a:p>
            <a:pPr>
              <a:defRPr sz="2000"/>
            </a:pPr>
            <a:r>
              <a:t>This study is the first to synthesize published studies and estimate pooled-prevalence of burnout symptoms among nurses globally. The authors concluded that high burnout prevalence warrants attention and implementation of interventions to improve nurses’ work conditions and healthcare quality.</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Among Intensive Care Physicians (Sanfilippo et al, 2020)</a:t>
            </a:r>
          </a:p>
        </p:txBody>
      </p:sp>
      <p:sp>
        <p:nvSpPr>
          <p:cNvPr id="3" name="Content Placeholder 2"/>
          <p:cNvSpPr>
            <a:spLocks noGrp="1"/>
          </p:cNvSpPr>
          <p:nvPr>
            <p:ph idx="1"/>
          </p:nvPr>
        </p:nvSpPr>
        <p:spPr/>
        <p:txBody>
          <a:bodyPr/>
          <a:lstStyle/>
          <a:p>
            <a:pPr>
              <a:defRPr sz="2000"/>
            </a:pPr>
            <a:r>
              <a:t>Sanfilippo et al. (2020) reviewed 31 studies describing burnout in ICU staff. Five focused solely on physicians, and 12 others provided separate physician data. Burnout prevalence varied greatly (18% - 49%), but methodological discrepancies (cut-off criteria, Likert scale variability) precluded pooled analysis.</a:t>
            </a:r>
          </a:p>
          <a:p>
            <a:pPr>
              <a:defRPr sz="2000"/>
            </a:pPr>
          </a:p>
          <a:p>
            <a:pPr>
              <a:defRPr sz="2000"/>
            </a:pPr>
            <a:r>
              <a:t>The authors concluded that burnout syndrome prevalence among ICU physicians is relatively high, but methodological heterogeneities necessitate cautious interpretation.</a:t>
            </a:r>
          </a:p>
          <a:p>
            <a:pPr>
              <a:defRPr sz="2000"/>
            </a:pPr>
          </a:p>
          <a:p>
            <a:pPr>
              <a:defRPr sz="2000"/>
            </a:pPr>
            <a:r>
              <a:t>The need for a consensus recommending consistent use of the Maslach Burnout Inventory test is urgent to accurately screen burnout in ICU physicians.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Rectangle 2"/>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400" b="1"/>
            </a:pPr>
            <a:r>
              <a:t>Prevalence &amp; Incidence: Depression &amp; Burnout Studies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Aging</a:t>
            </a:r>
          </a:p>
        </p:txBody>
      </p:sp>
      <p:sp>
        <p:nvSpPr>
          <p:cNvPr id="3" name="Content Placeholder 2"/>
          <p:cNvSpPr>
            <a:spLocks noGrp="1"/>
          </p:cNvSpPr>
          <p:nvPr>
            <p:ph idx="1"/>
          </p:nvPr>
        </p:nvSpPr>
        <p:spPr/>
        <p:txBody>
          <a:bodyPr/>
          <a:lstStyle/>
          <a:p>
            <a:pPr>
              <a:defRPr sz="2000"/>
            </a:pPr>
            <a:r>
              <a:t>A gradual diminution in physiological capacity of various systems like musculoskeletal, cardiovascular, neuropsychiatry and immune.</a:t>
            </a:r>
          </a:p>
          <a:p>
            <a:pPr>
              <a:defRPr sz="2000"/>
            </a:pPr>
          </a:p>
          <a:p>
            <a:pPr>
              <a:defRPr sz="2000"/>
            </a:pPr>
            <a:r>
              <a:t>An increase in prevalence of diseases like arthritis, hypertension, stroke, dementia, and infectious diseases.</a:t>
            </a:r>
          </a:p>
          <a:p>
            <a:pPr>
              <a:defRPr sz="2000"/>
            </a:pPr>
          </a:p>
          <a:p>
            <a:pPr>
              <a:defRPr sz="2000"/>
            </a:pPr>
            <a:r>
              <a:t>A reduction in functional capacity.</a:t>
            </a:r>
          </a:p>
          <a:p>
            <a:pPr>
              <a:defRPr sz="2000"/>
            </a:pPr>
          </a:p>
          <a:p>
            <a:pPr>
              <a:defRPr sz="2000"/>
            </a:pPr>
            <a:r>
              <a:t>Obesity, falls, social isolation and depression.</a:t>
            </a:r>
          </a:p>
          <a:p>
            <a:pPr>
              <a:defRPr sz="2000"/>
            </a:pP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Depression Prevalence Over Time: Meta-Analysis</a:t>
            </a:r>
          </a:p>
        </p:txBody>
      </p:sp>
      <p:sp>
        <p:nvSpPr>
          <p:cNvPr id="3" name="Content Placeholder 2"/>
          <p:cNvSpPr>
            <a:spLocks noGrp="1"/>
          </p:cNvSpPr>
          <p:nvPr>
            <p:ph idx="1"/>
          </p:nvPr>
        </p:nvSpPr>
        <p:spPr/>
        <p:txBody>
          <a:bodyPr/>
          <a:lstStyle/>
          <a:p>
            <a:pPr>
              <a:defRPr sz="2000"/>
            </a:pPr>
            <a:r>
              <a:t>19 studies examined changes in depression prevalence over time.</a:t>
            </a:r>
          </a:p>
          <a:p>
            <a:pPr>
              <a:defRPr sz="2000"/>
            </a:pPr>
            <a:r>
              <a:t>Meta-analysis of 17 studies showed a significant increasing trend:</a:t>
            </a:r>
          </a:p>
          <a:p>
            <a:pPr>
              <a:defRPr sz="2000"/>
            </a:pPr>
            <a:r>
              <a:t>* Pooled Odds Ratio (OR): 1.35 (95% CI: 1.14, 1.61)</a:t>
            </a:r>
          </a:p>
          <a:p>
            <a:pPr>
              <a:defRPr sz="2000"/>
            </a:pPr>
            <a:r>
              <a:t>* Similar effects observed for both females and males.</a:t>
            </a:r>
          </a:p>
          <a:p>
            <a:pPr>
              <a:defRPr sz="2000"/>
            </a:pPr>
            <a:r>
              <a:t>* High heterogeneity across studies remained unexplained.</a:t>
            </a:r>
          </a:p>
          <a:p>
            <a:pPr>
              <a:defRPr sz="2000"/>
            </a:pPr>
            <a:r>
              <a:t>* No evidence of publication bias was found.</a:t>
            </a:r>
          </a:p>
          <a:p>
            <a:pPr>
              <a:defRPr sz="2000"/>
            </a:pPr>
          </a:p>
          <a:p>
            <a:pPr>
              <a:defRPr sz="2000"/>
            </a:pPr>
            <a:r>
              <a:t>Conclusion: Depression is increasingly prevalent, and study design differences or publication bias do not fully account for this trend.</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Depression in Older Adults: Systematic Review &amp; Meta-Analysis</a:t>
            </a:r>
          </a:p>
        </p:txBody>
      </p:sp>
      <p:sp>
        <p:nvSpPr>
          <p:cNvPr id="3" name="Content Placeholder 2"/>
          <p:cNvSpPr>
            <a:spLocks noGrp="1"/>
          </p:cNvSpPr>
          <p:nvPr>
            <p:ph idx="1"/>
          </p:nvPr>
        </p:nvSpPr>
        <p:spPr/>
        <p:txBody>
          <a:bodyPr/>
          <a:lstStyle/>
          <a:p>
            <a:pPr>
              <a:defRPr sz="2000"/>
            </a:pPr>
            <a:r>
              <a:t>Yosef Zenebe et al. (2021) reviewed depression prevalence in older adults.</a:t>
            </a:r>
          </a:p>
          <a:p>
            <a:pPr>
              <a:defRPr sz="2000"/>
            </a:pPr>
            <a:r>
              <a:t>* Analyzed 42 studies with 57,486 elderly participants.</a:t>
            </a:r>
          </a:p>
          <a:p>
            <a:pPr>
              <a:defRPr sz="2000"/>
            </a:pPr>
            <a:r>
              <a:t>* Average expected prevalence: 31.74% (95% CI 27.90, 35.59).</a:t>
            </a:r>
          </a:p>
          <a:p>
            <a:pPr>
              <a:defRPr sz="2000"/>
            </a:pPr>
          </a:p>
          <a:p>
            <a:pPr>
              <a:defRPr sz="2000"/>
            </a:pPr>
            <a:r>
              <a:t>Subgroup analysis revealed:</a:t>
            </a:r>
          </a:p>
          <a:p>
            <a:pPr>
              <a:defRPr sz="2000"/>
            </a:pPr>
            <a:r>
              <a:t>* Higher prevalence in developing countries (40.78%) vs. developed countries (17.05%).</a:t>
            </a:r>
          </a:p>
          <a:p>
            <a:pPr>
              <a:defRPr sz="2000"/>
            </a:pPr>
            <a:r>
              <a:t>* Higher prevalence with Geriatric Depression Scale-30 (GDS-30) (40.60%) compared to GMS (18.85%).</a:t>
            </a:r>
          </a:p>
          <a:p>
            <a:pPr>
              <a:defRPr sz="2000"/>
            </a:pPr>
            <a:r>
              <a:t>* Higher prevalence in studies with smaller sample sizes (40.12%) than larger sample sizes (20.19%).</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Depression in Older Adults: Systematic Review &amp; Meta-Analysis (cont.)</a:t>
            </a:r>
          </a:p>
        </p:txBody>
      </p:sp>
      <p:sp>
        <p:nvSpPr>
          <p:cNvPr id="3" name="Content Placeholder 2"/>
          <p:cNvSpPr>
            <a:spLocks noGrp="1"/>
          </p:cNvSpPr>
          <p:nvPr>
            <p:ph idx="1"/>
          </p:nvPr>
        </p:nvSpPr>
        <p:spPr/>
        <p:txBody>
          <a:bodyPr/>
          <a:lstStyle/>
          <a:p>
            <a:pPr>
              <a:defRPr sz="2000"/>
            </a:pPr>
          </a:p>
          <a:p>
            <a:pPr>
              <a:defRPr sz="2000"/>
            </a:pPr>
            <a:r>
              <a:t>Conclusion: High depression prevalence in older adults warrants proactive measures by healthcare professionals and policymakers.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Syndrome During COVID-19: Radiologists Study</a:t>
            </a:r>
          </a:p>
        </p:txBody>
      </p:sp>
      <p:sp>
        <p:nvSpPr>
          <p:cNvPr id="3" name="Content Placeholder 2"/>
          <p:cNvSpPr>
            <a:spLocks noGrp="1"/>
          </p:cNvSpPr>
          <p:nvPr>
            <p:ph idx="1"/>
          </p:nvPr>
        </p:nvSpPr>
        <p:spPr/>
        <p:txBody>
          <a:bodyPr/>
          <a:lstStyle/>
          <a:p>
            <a:pPr>
              <a:defRPr sz="2000"/>
            </a:pPr>
            <a:r>
              <a:t>A. Oprisan et al. (2022) examined burnout in radiologists during COVID-19.</a:t>
            </a:r>
          </a:p>
          <a:p>
            <a:pPr>
              <a:defRPr sz="2000"/>
            </a:pPr>
            <a:r>
              <a:t>* Burnout significantly increased during the pandemic (49.3% vs. 33.6%, p = 0.002).</a:t>
            </a:r>
          </a:p>
          <a:p>
            <a:pPr>
              <a:defRPr sz="2000"/>
            </a:pPr>
            <a:r>
              <a:t>* No correlations found between burnout and gender, age, call frequency, experience, income, teaching, marital status, number of children, or contract type.</a:t>
            </a:r>
          </a:p>
          <a:p>
            <a:pPr>
              <a:defRPr sz="2000"/>
            </a:pPr>
            <a:r>
              <a:t>* No risk or protective factors valid both before and after the pandemic were identified.</a:t>
            </a:r>
          </a:p>
          <a:p>
            <a:pPr>
              <a:defRPr sz="2000"/>
            </a:pPr>
            <a:r>
              <a:t>* No correlations were identified between sociodemographic or work-related characteristics and burnout syndrome.</a:t>
            </a:r>
          </a:p>
          <a:p>
            <a:pPr>
              <a:defRPr sz="2000"/>
            </a:pPr>
          </a:p>
          <a:p>
            <a:pPr>
              <a:defRPr sz="2000"/>
            </a:pPr>
            <a:r>
              <a:t>Conclusion: The study emphasizes the need for support for the professional wellbeing of radiologists in Spain.</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Prevalence in Switzerland: Point Prevalence Study</a:t>
            </a:r>
          </a:p>
        </p:txBody>
      </p:sp>
      <p:sp>
        <p:nvSpPr>
          <p:cNvPr id="3" name="Content Placeholder 2"/>
          <p:cNvSpPr>
            <a:spLocks noGrp="1"/>
          </p:cNvSpPr>
          <p:nvPr>
            <p:ph idx="1"/>
          </p:nvPr>
        </p:nvSpPr>
        <p:spPr/>
        <p:txBody>
          <a:bodyPr/>
          <a:lstStyle/>
          <a:p>
            <a:pPr>
              <a:defRPr sz="2000"/>
            </a:pPr>
            <a:r>
              <a:t>Y. Shoman et al. (2022) assessed burnout prevalence in Switzerland.</a:t>
            </a:r>
          </a:p>
          <a:p>
            <a:pPr>
              <a:defRPr sz="2000"/>
            </a:pPr>
            <a:r>
              <a:t>* Identified 23 studies on workers in Switzerland.</a:t>
            </a:r>
          </a:p>
          <a:p>
            <a:pPr>
              <a:defRPr sz="2000"/>
            </a:pPr>
            <a:r>
              <a:t>* Clinical or severe burnout prevalence: 4% (95% CI 2–6%).</a:t>
            </a:r>
          </a:p>
          <a:p>
            <a:pPr>
              <a:defRPr sz="2000"/>
            </a:pPr>
            <a:r>
              <a:t>* Average prevalence:</a:t>
            </a:r>
          </a:p>
          <a:p>
            <a:pPr>
              <a:defRPr sz="2000"/>
            </a:pPr>
            <a:r>
              <a:t>* Overall burnout: 18% (95% CI 12–25%)</a:t>
            </a:r>
          </a:p>
          <a:p>
            <a:pPr>
              <a:defRPr sz="2000"/>
            </a:pPr>
            <a:r>
              <a:t>* Emotional exhaustion: 18% (95% CI 15–22%)</a:t>
            </a:r>
          </a:p>
          <a:p>
            <a:pPr>
              <a:defRPr sz="2000"/>
            </a:pPr>
            <a:r>
              <a:t>* Clinical/severe burnout was higher among healthcare workers compared to the general working population.</a:t>
            </a:r>
          </a:p>
          <a:p>
            <a:pPr>
              <a:defRPr sz="2000"/>
            </a:pPr>
            <a:r>
              <a:t>* Estimates of pre-pandemic burnout are comparable to other countries where burnout is recognized as a disease.</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Prevalence in Switzerland: Point Prevalence Study (cont.)</a:t>
            </a:r>
          </a:p>
        </p:txBody>
      </p:sp>
      <p:sp>
        <p:nvSpPr>
          <p:cNvPr id="3" name="Content Placeholder 2"/>
          <p:cNvSpPr>
            <a:spLocks noGrp="1"/>
          </p:cNvSpPr>
          <p:nvPr>
            <p:ph idx="1"/>
          </p:nvPr>
        </p:nvSpPr>
        <p:spPr/>
        <p:txBody>
          <a:bodyPr/>
          <a:lstStyle/>
          <a:p>
            <a:pPr>
              <a:defRPr sz="2000"/>
            </a:pPr>
          </a:p>
          <a:p>
            <a:pPr>
              <a:defRPr sz="2000"/>
            </a:pPr>
            <a:r>
              <a:t>Conclusion: The results may prove useful in planning and assessing the effectiveness of interventions for prevention of occupational burnout and in minimising its negative consequences on individuals and on societies during and after the pandemic.</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Prevalence Among Psychiatrists: Meta-Analysis</a:t>
            </a:r>
          </a:p>
        </p:txBody>
      </p:sp>
      <p:sp>
        <p:nvSpPr>
          <p:cNvPr id="3" name="Content Placeholder 2"/>
          <p:cNvSpPr>
            <a:spLocks noGrp="1"/>
          </p:cNvSpPr>
          <p:nvPr>
            <p:ph idx="1"/>
          </p:nvPr>
        </p:nvSpPr>
        <p:spPr/>
        <p:txBody>
          <a:bodyPr/>
          <a:lstStyle/>
          <a:p>
            <a:pPr>
              <a:defRPr sz="2000"/>
            </a:pPr>
            <a:r>
              <a:t>K.V. Bykov et al. (2022) conducted a meta-analysis on burnout in psychiatrists.</a:t>
            </a:r>
          </a:p>
          <a:p>
            <a:pPr>
              <a:defRPr sz="2000"/>
            </a:pPr>
            <a:r>
              <a:t>* Included 36 studies with 5481 participants.</a:t>
            </a:r>
          </a:p>
          <a:p>
            <a:pPr>
              <a:defRPr sz="2000"/>
            </a:pPr>
            <a:r>
              <a:t>* Prevalence of overall burnout:</a:t>
            </a:r>
          </a:p>
          <a:p>
            <a:pPr>
              <a:defRPr sz="2000"/>
            </a:pPr>
            <a:r>
              <a:t>* 25.9% (MBI)</a:t>
            </a:r>
          </a:p>
          <a:p>
            <a:pPr>
              <a:defRPr sz="2000"/>
            </a:pPr>
            <a:r>
              <a:t>* 50.3% (CBI)</a:t>
            </a:r>
          </a:p>
          <a:p>
            <a:pPr>
              <a:defRPr sz="2000"/>
            </a:pPr>
            <a:r>
              <a:t>* Pooled prevalence for MBI subscales:</a:t>
            </a:r>
          </a:p>
          <a:p>
            <a:pPr>
              <a:defRPr sz="2000"/>
            </a:pPr>
            <a:r>
              <a:t>* High emotional exhaustion (EE): 43.5%</a:t>
            </a:r>
          </a:p>
          <a:p>
            <a:pPr>
              <a:defRPr sz="2000"/>
            </a:pPr>
            <a:r>
              <a:t>* High depersonalization (DP): 28.2%</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Prevalence Among Psychiatrists: Meta-Analysis (cont.)</a:t>
            </a:r>
          </a:p>
        </p:txBody>
      </p:sp>
      <p:sp>
        <p:nvSpPr>
          <p:cNvPr id="3" name="Content Placeholder 2"/>
          <p:cNvSpPr>
            <a:spLocks noGrp="1"/>
          </p:cNvSpPr>
          <p:nvPr>
            <p:ph idx="1"/>
          </p:nvPr>
        </p:nvSpPr>
        <p:spPr/>
        <p:txBody>
          <a:bodyPr/>
          <a:lstStyle/>
          <a:p>
            <a:pPr>
              <a:defRPr sz="2000"/>
            </a:pPr>
            <a:r>
              <a:t>* Low personal accomplishment (PA): 32.4%</a:t>
            </a:r>
          </a:p>
          <a:p>
            <a:pPr>
              <a:defRPr sz="2000"/>
            </a:pPr>
            <a:r>
              <a:t>* European psychiatrists showed lower EE scores compared to non-European psychiatrists.</a:t>
            </a:r>
          </a:p>
          <a:p>
            <a:pPr>
              <a:defRPr sz="2000"/>
            </a:pPr>
          </a:p>
          <a:p>
            <a:pPr>
              <a:defRPr sz="2000"/>
            </a:pPr>
            <a:r>
              <a:t>Conclusion: Burnout is highly prevalent among psychiatrists. Future research needed on screening, predictors, and effective interventions.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Among Nursing Students: Systematic Review</a:t>
            </a:r>
          </a:p>
        </p:txBody>
      </p:sp>
      <p:sp>
        <p:nvSpPr>
          <p:cNvPr id="3" name="Content Placeholder 2"/>
          <p:cNvSpPr>
            <a:spLocks noGrp="1"/>
          </p:cNvSpPr>
          <p:nvPr>
            <p:ph idx="1"/>
          </p:nvPr>
        </p:nvSpPr>
        <p:spPr/>
        <p:txBody>
          <a:bodyPr/>
          <a:lstStyle/>
          <a:p>
            <a:pPr>
              <a:defRPr sz="2000"/>
            </a:pPr>
            <a:r>
              <a:t>L.N. Kong et al. (2023) examined burnout in nursing students.</a:t>
            </a:r>
          </a:p>
          <a:p>
            <a:pPr>
              <a:defRPr sz="2000"/>
            </a:pPr>
            <a:r>
              <a:t>* 21 studies included, involving 10,861 students.</a:t>
            </a:r>
          </a:p>
          <a:p>
            <a:pPr>
              <a:defRPr sz="2000"/>
            </a:pPr>
            <a:r>
              <a:t>* Pooled prevalence of burnout: 23.0% (95% CI = 15.6–30.5%).</a:t>
            </a:r>
          </a:p>
          <a:p>
            <a:pPr>
              <a:defRPr sz="2000"/>
            </a:pPr>
            <a:r>
              <a:t>* Pooled prevalence of subscales:</a:t>
            </a:r>
          </a:p>
          <a:p>
            <a:pPr>
              <a:defRPr sz="2000"/>
            </a:pPr>
            <a:r>
              <a:t>* Emotional exhaustion: 47.1%</a:t>
            </a:r>
          </a:p>
          <a:p>
            <a:pPr>
              <a:defRPr sz="2000"/>
            </a:pPr>
            <a:r>
              <a:t>* Depersonalization: 32.2%</a:t>
            </a:r>
          </a:p>
          <a:p>
            <a:pPr>
              <a:defRPr sz="2000"/>
            </a:pPr>
            <a:r>
              <a:t>* Reduced personal accomplishment: 43.5%</a:t>
            </a:r>
          </a:p>
          <a:p>
            <a:pPr>
              <a:defRPr sz="2000"/>
            </a:pPr>
            <a:r>
              <a:t>* Associated factors included: demographic, educational, physical, and psychological.</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Among Nursing Students: Systematic Review (cont.)</a:t>
            </a:r>
          </a:p>
        </p:txBody>
      </p:sp>
      <p:sp>
        <p:nvSpPr>
          <p:cNvPr id="3" name="Content Placeholder 2"/>
          <p:cNvSpPr>
            <a:spLocks noGrp="1"/>
          </p:cNvSpPr>
          <p:nvPr>
            <p:ph idx="1"/>
          </p:nvPr>
        </p:nvSpPr>
        <p:spPr/>
        <p:txBody>
          <a:bodyPr/>
          <a:lstStyle/>
          <a:p>
            <a:pPr>
              <a:defRPr sz="2000"/>
            </a:pPr>
          </a:p>
          <a:p>
            <a:pPr>
              <a:defRPr sz="2000"/>
            </a:pPr>
            <a:r>
              <a:t>Conclusion: Burnout is common in nursing students. Early screening and interventions are crucial for prevention and reduction.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Aging (cont.)</a:t>
            </a:r>
          </a:p>
        </p:txBody>
      </p:sp>
      <p:sp>
        <p:nvSpPr>
          <p:cNvPr id="3" name="Content Placeholder 2"/>
          <p:cNvSpPr>
            <a:spLocks noGrp="1"/>
          </p:cNvSpPr>
          <p:nvPr>
            <p:ph idx="1"/>
          </p:nvPr>
        </p:nvSpPr>
        <p:spPr/>
        <p:txBody>
          <a:bodyPr/>
          <a:lstStyle/>
          <a:p>
            <a:pPr>
              <a:defRPr sz="2000"/>
            </a:pPr>
            <a:r>
              <a:t>Chronic disability.</a:t>
            </a:r>
          </a:p>
          <a:p>
            <a:pPr>
              <a:defRPr sz="2000"/>
            </a:pPr>
          </a:p>
          <a:p>
            <a:pPr>
              <a:defRPr sz="2000"/>
            </a:pPr>
            <a:r>
              <a:t>Death.</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Depression &amp; Drug Use in Elderly in Kathmandu</a:t>
            </a:r>
          </a:p>
        </p:txBody>
      </p:sp>
      <p:sp>
        <p:nvSpPr>
          <p:cNvPr id="3" name="Content Placeholder 2"/>
          <p:cNvSpPr>
            <a:spLocks noGrp="1"/>
          </p:cNvSpPr>
          <p:nvPr>
            <p:ph idx="1"/>
          </p:nvPr>
        </p:nvSpPr>
        <p:spPr/>
        <p:txBody>
          <a:bodyPr/>
          <a:lstStyle/>
          <a:p>
            <a:pPr>
              <a:defRPr sz="2000"/>
            </a:pPr>
            <a:r>
              <a:t>R.K. Rokaya et al. (2023) studied depression and drug use in elderly living in old age homes in Kathmandu.</a:t>
            </a:r>
          </a:p>
          <a:p>
            <a:pPr>
              <a:defRPr sz="2000"/>
            </a:pPr>
            <a:r>
              <a:t>* Out of 150 respondents, 25 were normal, 98 had mild and 27 had severe depression.</a:t>
            </a:r>
          </a:p>
          <a:p>
            <a:pPr>
              <a:defRPr sz="2000"/>
            </a:pPr>
            <a:r>
              <a:t>* Age distribution: 7.33% (60-64yrs), 10.66% (65-69 yrs), 31.33% (70-79 yrs), 51.33 (&gt; 80 yrs).</a:t>
            </a:r>
          </a:p>
          <a:p>
            <a:pPr>
              <a:defRPr sz="2000"/>
            </a:pPr>
            <a:r>
              <a:t>* 100% regularly used drugs, averaging &gt;21 drug classes.</a:t>
            </a:r>
          </a:p>
          <a:p>
            <a:pPr>
              <a:defRPr sz="2000"/>
            </a:pPr>
            <a:r>
              <a:t>* Common drug classes: antihypertensives, vitamins, cardiac drugs, cardiovascular dilators, laxatives, tranquilizers, diuretics.</a:t>
            </a:r>
          </a:p>
          <a:p>
            <a:pPr>
              <a:defRPr sz="2000"/>
            </a:pPr>
            <a:r>
              <a:t>* Less common: sedatives, hypnotics, antidepressants, anti-arrhythmic drugs, pulmonary drugs, antacids, antisecretory agents.</a:t>
            </a:r>
          </a:p>
          <a:p>
            <a:pPr>
              <a:defRPr sz="2000"/>
            </a:p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in Healthcare Workers: A Global Perspective</a:t>
            </a:r>
          </a:p>
        </p:txBody>
      </p:sp>
      <p:sp>
        <p:nvSpPr>
          <p:cNvPr id="3" name="Content Placeholder 2"/>
          <p:cNvSpPr>
            <a:spLocks noGrp="1"/>
          </p:cNvSpPr>
          <p:nvPr>
            <p:ph idx="1"/>
          </p:nvPr>
        </p:nvSpPr>
        <p:spPr/>
        <p:txBody>
          <a:bodyPr/>
          <a:lstStyle/>
          <a:p>
            <a:pPr>
              <a:defRPr sz="2000"/>
            </a:pPr>
            <a:r>
              <a:t>V.V. Botiakova (2023) studied burnout in healthcare workers in North and South America, and Asia (2018-2022).</a:t>
            </a:r>
          </a:p>
          <a:p>
            <a:pPr>
              <a:defRPr sz="2000"/>
            </a:pPr>
            <a:r>
              <a:t>* Burnout prevalence ranged from 1.3% to 82.1%.</a:t>
            </a:r>
          </a:p>
          <a:p>
            <a:pPr>
              <a:defRPr sz="2000"/>
            </a:pPr>
            <a:r>
              <a:t>* Prevalence in North and South America varied from 1.3% to 73.5%.</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5800" y="1371600"/>
            <a:ext cx="7772400" cy="4114800"/>
          </a:xfrm>
          <a:prstGeom prst="round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ctrTitle"/>
          </p:nvPr>
        </p:nvSpPr>
        <p:spPr/>
        <p:txBody>
          <a:bodyPr/>
          <a:lstStyle/>
          <a:p>
            <a:pPr>
              <a:defRPr sz="4400" b="1"/>
            </a:pPr>
            <a:r>
              <a:t>Burnout and Depression Prevalence Studies</a:t>
            </a:r>
          </a:p>
        </p:txBody>
      </p:sp>
      <p:sp>
        <p:nvSpPr>
          <p:cNvPr id="3" name="Subtitle 2"/>
          <p:cNvSpPr>
            <a:spLocks noGrp="1"/>
          </p:cNvSpPr>
          <p:nvPr>
            <p:ph type="subTitle" idx="1"/>
          </p:nvPr>
        </p:nvSpPr>
        <p:spPr/>
        <p:txBody>
          <a:bodyPr/>
          <a:lstStyle/>
          <a:p>
            <a:pPr>
              <a:defRPr sz="2400" i="1"/>
            </a:pPr>
            <a:r>
              <a:t>A Review of Recent Research Findings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Overview of Burnout Prevalence</a:t>
            </a:r>
          </a:p>
        </p:txBody>
      </p:sp>
      <p:sp>
        <p:nvSpPr>
          <p:cNvPr id="3" name="Content Placeholder 2"/>
          <p:cNvSpPr>
            <a:spLocks noGrp="1"/>
          </p:cNvSpPr>
          <p:nvPr>
            <p:ph idx="1"/>
          </p:nvPr>
        </p:nvSpPr>
        <p:spPr/>
        <p:txBody>
          <a:bodyPr/>
          <a:lstStyle/>
          <a:p>
            <a:pPr>
              <a:defRPr sz="2000"/>
            </a:pPr>
            <a:r>
              <a:t>Studies show burnout prevalence varies across regions and professions.</a:t>
            </a:r>
          </a:p>
          <a:p>
            <a:pPr>
              <a:defRPr sz="2000"/>
            </a:pPr>
            <a:r>
              <a:t>In Asia, rates ranged from 1.3% to 82.1%.</a:t>
            </a:r>
          </a:p>
          <a:p>
            <a:pPr>
              <a:defRPr sz="2000"/>
            </a:pPr>
            <a:r>
              <a:t>North and South America had rates between 1.3% and 73.5%. Asia showed higher variability.</a:t>
            </a:r>
          </a:p>
          <a:p>
            <a:pPr>
              <a:defRPr sz="2000"/>
            </a:pPr>
            <a:r>
              <a:t>High-risk groups include intensivists, oncologists, and emergency medicine physicians.</a:t>
            </a:r>
          </a:p>
          <a:p>
            <a:pPr>
              <a:defRPr sz="2000"/>
            </a:pPr>
            <a:r>
              <a:t>Research highlights the need for interventions to address burnout.</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Study on Older Adults in Rural Odisha (2023)</a:t>
            </a:r>
          </a:p>
        </p:txBody>
      </p:sp>
      <p:sp>
        <p:nvSpPr>
          <p:cNvPr id="3" name="Content Placeholder 2"/>
          <p:cNvSpPr>
            <a:spLocks noGrp="1"/>
          </p:cNvSpPr>
          <p:nvPr>
            <p:ph idx="1"/>
          </p:nvPr>
        </p:nvSpPr>
        <p:spPr/>
        <p:txBody>
          <a:bodyPr/>
          <a:lstStyle/>
          <a:p>
            <a:pPr>
              <a:defRPr sz="2000"/>
            </a:pPr>
            <a:r>
              <a:t>Annu Antony et al. (2023) studied burnout in rural Odisha.</a:t>
            </a:r>
          </a:p>
          <a:p>
            <a:pPr>
              <a:defRPr sz="2000"/>
            </a:pPr>
            <a:r>
              <a:t>The sample included 520 older adults, with 497 eligible.</a:t>
            </a:r>
          </a:p>
          <a:p>
            <a:pPr>
              <a:defRPr sz="2000"/>
            </a:pPr>
            <a:r>
              <a:t>The non-response rate was 3.6%, achieving 96.4% coverage (479).</a:t>
            </a:r>
          </a:p>
          <a:p>
            <a:pPr>
              <a:defRPr sz="2000"/>
            </a:pPr>
            <a:r>
              <a:t>Gender distribution was nearly equal (55.8% women, 44.2% men).</a:t>
            </a:r>
          </a:p>
          <a:p>
            <a:pPr>
              <a:defRPr sz="2000"/>
            </a:pPr>
            <a:r>
              <a:t>73% were in the 60-74 age group, and 7% were &gt; 85 years.</a:t>
            </a:r>
          </a:p>
          <a:p>
            <a:pPr>
              <a:defRPr sz="2000"/>
            </a:pPr>
            <a:r>
              <a:t>59.5% resided in joint families, and 66.2% lived with spouses.</a:t>
            </a:r>
          </a:p>
          <a:p>
            <a:pPr>
              <a:defRPr sz="2000"/>
            </a:pPr>
            <a:r>
              <a:t>Most were illiterate (41.9%), unemployed (52.4%), and had low socioeconomic status (53.2%).</a:t>
            </a:r>
          </a:p>
          <a:p>
            <a:pPr>
              <a:defRPr sz="2000"/>
            </a:pPr>
            <a:r>
              <a:t>48.5% had medical conditions.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Among Medical and Surgical Residents</a:t>
            </a:r>
          </a:p>
        </p:txBody>
      </p:sp>
      <p:sp>
        <p:nvSpPr>
          <p:cNvPr id="3" name="Content Placeholder 2"/>
          <p:cNvSpPr>
            <a:spLocks noGrp="1"/>
          </p:cNvSpPr>
          <p:nvPr>
            <p:ph idx="1"/>
          </p:nvPr>
        </p:nvSpPr>
        <p:spPr/>
        <p:txBody>
          <a:bodyPr/>
          <a:lstStyle/>
          <a:p>
            <a:pPr>
              <a:defRPr sz="2000"/>
            </a:pPr>
            <a:r>
              <a:t>A study found burnout prevalence of 51.64% (46.96–56.28) in North America.</a:t>
            </a:r>
          </a:p>
          <a:p>
            <a:pPr>
              <a:defRPr sz="2000"/>
            </a:pPr>
            <a:r>
              <a:t>Findings suggest high burnout among medical and surgical residents.</a:t>
            </a:r>
          </a:p>
          <a:p>
            <a:pPr>
              <a:defRPr sz="2000"/>
            </a:pPr>
            <a:r>
              <a:t>Older and male residents experienced more burnout than their counterparts.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Global Burnout Symptoms Among Nurses (2020)</a:t>
            </a:r>
          </a:p>
        </p:txBody>
      </p:sp>
      <p:sp>
        <p:nvSpPr>
          <p:cNvPr id="3" name="Content Placeholder 2"/>
          <p:cNvSpPr>
            <a:spLocks noGrp="1"/>
          </p:cNvSpPr>
          <p:nvPr>
            <p:ph idx="1"/>
          </p:nvPr>
        </p:nvSpPr>
        <p:spPr/>
        <p:txBody>
          <a:bodyPr/>
          <a:lstStyle/>
          <a:p>
            <a:pPr>
              <a:defRPr sz="2000"/>
            </a:pPr>
            <a:r>
              <a:t>T Woo et al. (2020) studied global burnout in nurses.</a:t>
            </a:r>
          </a:p>
          <a:p>
            <a:pPr>
              <a:defRPr sz="2000"/>
            </a:pPr>
            <a:r>
              <a:t>Burnout is now recognized as an “occupational phenomenon” (ICD-11).</a:t>
            </a:r>
          </a:p>
          <a:p>
            <a:pPr>
              <a:defRPr sz="2000"/>
            </a:pPr>
            <a:r>
              <a:t>Nurses struggle with burnout, impacting patients, colleagues, and organizations.</a:t>
            </a:r>
          </a:p>
          <a:p>
            <a:pPr>
              <a:defRPr sz="2000"/>
            </a:pPr>
            <a:r>
              <a:t>Meta-analysis examined burnout prevalence in nurses worldwide.</a:t>
            </a:r>
          </a:p>
          <a:p>
            <a:pPr>
              <a:defRPr sz="2000"/>
            </a:pPr>
            <a:r>
              <a:t>113 studies reviewed, 61 included in meta-analysis (45,539 nurses, 49 countries).</a:t>
            </a:r>
          </a:p>
          <a:p>
            <a:pPr>
              <a:defRPr sz="2000"/>
            </a:pPr>
            <a:r>
              <a:t>Overall pooled-prevalence was 11.23%.</a:t>
            </a:r>
          </a:p>
          <a:p>
            <a:pPr>
              <a:defRPr sz="2000"/>
            </a:pPr>
            <a:r>
              <a:t>Significant differences existed between regions, specialties, and measurements.</a:t>
            </a:r>
          </a:p>
          <a:p>
            <a:pPr>
              <a:defRPr sz="2000"/>
            </a:pPr>
            <a:r>
              <a:t>Sub-Saharan Africa had highest, Europe and Central Asia had lowest burnout.</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Global Burnout Symptoms Among Nurses (2020) (cont.)</a:t>
            </a:r>
          </a:p>
        </p:txBody>
      </p:sp>
      <p:sp>
        <p:nvSpPr>
          <p:cNvPr id="3" name="Content Placeholder 2"/>
          <p:cNvSpPr>
            <a:spLocks noGrp="1"/>
          </p:cNvSpPr>
          <p:nvPr>
            <p:ph idx="1"/>
          </p:nvPr>
        </p:nvSpPr>
        <p:spPr/>
        <p:txBody>
          <a:bodyPr/>
          <a:lstStyle/>
          <a:p>
            <a:pPr>
              <a:defRPr sz="2000"/>
            </a:pPr>
            <a:r>
              <a:t>Pediatric nurses had highest, geriatric care nurses had lowest burnout.</a:t>
            </a:r>
          </a:p>
          <a:p>
            <a:pPr>
              <a:defRPr sz="2000"/>
            </a:pPr>
            <a:r>
              <a:t>The study suggests nurses have high burnout, warranting attention and action.</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Among Intensive Care Physicians (2020)</a:t>
            </a:r>
          </a:p>
        </p:txBody>
      </p:sp>
      <p:sp>
        <p:nvSpPr>
          <p:cNvPr id="3" name="Content Placeholder 2"/>
          <p:cNvSpPr>
            <a:spLocks noGrp="1"/>
          </p:cNvSpPr>
          <p:nvPr>
            <p:ph idx="1"/>
          </p:nvPr>
        </p:nvSpPr>
        <p:spPr/>
        <p:txBody>
          <a:bodyPr/>
          <a:lstStyle/>
          <a:p>
            <a:pPr>
              <a:defRPr sz="2000"/>
            </a:pPr>
            <a:r>
              <a:t>Filippo Sanfilippo et al. (2020) studied burnout in ICU physicians.</a:t>
            </a:r>
          </a:p>
          <a:p>
            <a:pPr>
              <a:defRPr sz="2000"/>
            </a:pPr>
            <a:r>
              <a:t>31 studies were included with various healthcare profiles.</a:t>
            </a:r>
          </a:p>
          <a:p>
            <a:pPr>
              <a:defRPr sz="2000"/>
            </a:pPr>
            <a:r>
              <a:t>5 focused solely on physicians, 12 included physicians with separate data.</a:t>
            </a:r>
          </a:p>
          <a:p>
            <a:pPr>
              <a:defRPr sz="2000"/>
            </a:pPr>
            <a:r>
              <a:t>Burnout prevalence varied (18% - 49%), but methodological discrepancies made pooled analysis difficult.</a:t>
            </a:r>
          </a:p>
          <a:p>
            <a:pPr>
              <a:defRPr sz="2000"/>
            </a:pPr>
            <a:r>
              <a:t>Cut-off criteria for defining burnout and Likert scale variability were factors.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Syndrome in ICU Physicians</a:t>
            </a:r>
          </a:p>
        </p:txBody>
      </p:sp>
      <p:sp>
        <p:nvSpPr>
          <p:cNvPr id="3" name="Content Placeholder 2"/>
          <p:cNvSpPr>
            <a:spLocks noGrp="1"/>
          </p:cNvSpPr>
          <p:nvPr>
            <p:ph idx="1"/>
          </p:nvPr>
        </p:nvSpPr>
        <p:spPr/>
        <p:txBody>
          <a:bodyPr/>
          <a:lstStyle/>
          <a:p>
            <a:pPr>
              <a:defRPr sz="2000"/>
            </a:pPr>
            <a:r>
              <a:t>Burnout prevalence is relatively high among ICU physicians.</a:t>
            </a:r>
          </a:p>
          <a:p>
            <a:pPr>
              <a:defRPr sz="2000"/>
            </a:pPr>
            <a:r>
              <a:t>Methodological heterogeneities require caution when interpreting results.</a:t>
            </a:r>
          </a:p>
          <a:p>
            <a:pPr>
              <a:defRPr sz="2000"/>
            </a:pPr>
            <a:r>
              <a:t>Reported burnout levels seem higher than in studies investigating mixed ICU personnel.</a:t>
            </a:r>
          </a:p>
          <a:p>
            <a:pPr>
              <a:defRPr sz="2000"/>
            </a:pPr>
            <a:r>
              <a:t>There's an urgent need for consistent Maslach Burnout Inventory use to screen burnout and provide precise figures.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0" y="1028700"/>
            <a:ext cx="182880" cy="48006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5029200" y="4114800"/>
            <a:ext cx="3200400" cy="1920240"/>
          </a:xfrm>
          <a:prstGeom prst="round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Relationships Between Disease, Disability and Death</a:t>
            </a:r>
          </a:p>
        </p:txBody>
      </p:sp>
      <p:sp>
        <p:nvSpPr>
          <p:cNvPr id="3" name="Content Placeholder 2"/>
          <p:cNvSpPr>
            <a:spLocks noGrp="1"/>
          </p:cNvSpPr>
          <p:nvPr>
            <p:ph idx="1"/>
          </p:nvPr>
        </p:nvSpPr>
        <p:spPr/>
        <p:txBody>
          <a:bodyPr/>
          <a:lstStyle/>
          <a:p>
            <a:pPr>
              <a:defRPr sz="2000"/>
            </a:pPr>
            <a:r>
              <a:t>Schematic presentation of relationships between disease, disability and death (2).</a:t>
            </a:r>
          </a:p>
        </p:txBody>
      </p:sp>
      <p:sp>
        <p:nvSpPr>
          <p:cNvPr id="7" name="TextBox 6"/>
          <p:cNvSpPr txBox="1"/>
          <p:nvPr/>
        </p:nvSpPr>
        <p:spPr>
          <a:xfrm>
            <a:off x="914400" y="2286000"/>
            <a:ext cx="3657600" cy="2743200"/>
          </a:xfrm>
          <a:prstGeom prst="rect">
            <a:avLst/>
          </a:prstGeom>
          <a:noFill/>
        </p:spPr>
        <p:txBody>
          <a:bodyPr wrap="none">
            <a:spAutoFit/>
          </a:bodyPr>
          <a:lstStyle/>
          <a:p>
            <a:r>
              <a:t>Image: image_path_goes_here</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Global Trends in Depression (2021)</a:t>
            </a:r>
          </a:p>
        </p:txBody>
      </p:sp>
      <p:sp>
        <p:nvSpPr>
          <p:cNvPr id="3" name="Content Placeholder 2"/>
          <p:cNvSpPr>
            <a:spLocks noGrp="1"/>
          </p:cNvSpPr>
          <p:nvPr>
            <p:ph idx="1"/>
          </p:nvPr>
        </p:nvSpPr>
        <p:spPr/>
        <p:txBody>
          <a:bodyPr/>
          <a:lstStyle/>
          <a:p>
            <a:pPr>
              <a:defRPr sz="2000"/>
            </a:pPr>
            <a:r>
              <a:t>D Moreno-Agostino et al. (2021) studied global depression trends.</a:t>
            </a:r>
          </a:p>
          <a:p>
            <a:pPr>
              <a:defRPr sz="2000"/>
            </a:pPr>
            <a:r>
              <a:t>19 studies provided information on changes in depression prevalence.</a:t>
            </a:r>
          </a:p>
          <a:p>
            <a:pPr>
              <a:defRPr sz="2000"/>
            </a:pPr>
            <a:r>
              <a:t>Pooled odds ratio (OR) was 1.35 (95% CI: 1.14, 1.61).</a:t>
            </a:r>
          </a:p>
          <a:p>
            <a:pPr>
              <a:defRPr sz="2000"/>
            </a:pPr>
            <a:r>
              <a:t>Similar pooled effects were observed for females and males.</a:t>
            </a:r>
          </a:p>
          <a:p>
            <a:pPr>
              <a:defRPr sz="2000"/>
            </a:pPr>
            <a:r>
              <a:t>High heterogeneity across studies remained unexplained.</a:t>
            </a:r>
          </a:p>
          <a:p>
            <a:pPr>
              <a:defRPr sz="2000"/>
            </a:pPr>
            <a:r>
              <a:t>No evidence of publication bias was found.</a:t>
            </a:r>
          </a:p>
          <a:p>
            <a:pPr>
              <a:defRPr sz="2000"/>
            </a:pPr>
            <a:r>
              <a:t>There's an increasing trend in the likelihood of experiencing depression.</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Depression Among Older Adults (2021)</a:t>
            </a:r>
          </a:p>
        </p:txBody>
      </p:sp>
      <p:sp>
        <p:nvSpPr>
          <p:cNvPr id="3" name="Content Placeholder 2"/>
          <p:cNvSpPr>
            <a:spLocks noGrp="1"/>
          </p:cNvSpPr>
          <p:nvPr>
            <p:ph idx="1"/>
          </p:nvPr>
        </p:nvSpPr>
        <p:spPr/>
        <p:txBody>
          <a:bodyPr/>
          <a:lstStyle/>
          <a:p>
            <a:pPr>
              <a:defRPr sz="2000"/>
            </a:pPr>
            <a:r>
              <a:t>Yosef Zenebe et al. (2021) studied depression in older adults.</a:t>
            </a:r>
          </a:p>
          <a:p>
            <a:pPr>
              <a:defRPr sz="2000"/>
            </a:pPr>
            <a:r>
              <a:t>Review of 1263 articles identified 42 relevant studies (n = 57,486).</a:t>
            </a:r>
          </a:p>
          <a:p>
            <a:pPr>
              <a:defRPr sz="2000"/>
            </a:pPr>
            <a:r>
              <a:t>Average expected prevalence of depression was 31.74% (95% CI 27.90, 35.59).</a:t>
            </a:r>
          </a:p>
          <a:p>
            <a:pPr>
              <a:defRPr sz="2000"/>
            </a:pPr>
            <a:r>
              <a:t>Sub-group analysis: developing countries (40.78%), developed countries (17.05%).</a:t>
            </a:r>
          </a:p>
          <a:p>
            <a:pPr>
              <a:defRPr sz="2000"/>
            </a:pPr>
            <a:r>
              <a:t>GDS-30: 40.60%, GMS: 18.85%. Smaller sample size: 40.12%, larger: 20.19%.</a:t>
            </a:r>
          </a:p>
          <a:p>
            <a:pPr>
              <a:defRPr sz="2000"/>
            </a:pPr>
            <a:r>
              <a:t>High depression prevalence among older adults worldwide.</a:t>
            </a:r>
          </a:p>
          <a:p>
            <a:pPr>
              <a:defRPr sz="2000"/>
            </a:pPr>
            <a:r>
              <a:t>Early warning and advised health professionals, policymakers to take action.</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Syndrome During COVID-19 Pandemic (2022)</a:t>
            </a:r>
          </a:p>
        </p:txBody>
      </p:sp>
      <p:sp>
        <p:nvSpPr>
          <p:cNvPr id="3" name="Content Placeholder 2"/>
          <p:cNvSpPr>
            <a:spLocks noGrp="1"/>
          </p:cNvSpPr>
          <p:nvPr>
            <p:ph idx="1"/>
          </p:nvPr>
        </p:nvSpPr>
        <p:spPr/>
        <p:txBody>
          <a:bodyPr/>
          <a:lstStyle/>
          <a:p>
            <a:pPr>
              <a:defRPr sz="2000"/>
            </a:pPr>
            <a:r>
              <a:t>A oprisan et al. (2022) studied burnout during the COVID-19 pandemic.</a:t>
            </a:r>
          </a:p>
          <a:p>
            <a:pPr>
              <a:defRPr sz="2000"/>
            </a:pPr>
            <a:r>
              <a:t>Burnout significantly increased in radiologists, affecting nearly half of respondents.</a:t>
            </a:r>
          </a:p>
          <a:p>
            <a:pPr>
              <a:defRPr sz="2000"/>
            </a:pPr>
            <a:r>
              <a:t>These results highlight the need to assess support for radiologists' professional wellbeing.</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5800" y="1371600"/>
            <a:ext cx="7772400" cy="4114800"/>
          </a:xfrm>
          <a:prstGeom prst="round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ctrTitle"/>
          </p:nvPr>
        </p:nvSpPr>
        <p:spPr/>
        <p:txBody>
          <a:bodyPr/>
          <a:lstStyle/>
          <a:p>
            <a:pPr>
              <a:defRPr sz="4400" b="1"/>
            </a:pPr>
            <a:r>
              <a:t>Burnout Syndrome Research</a:t>
            </a:r>
          </a:p>
        </p:txBody>
      </p:sp>
      <p:sp>
        <p:nvSpPr>
          <p:cNvPr id="3" name="Subtitle 2"/>
          <p:cNvSpPr>
            <a:spLocks noGrp="1"/>
          </p:cNvSpPr>
          <p:nvPr>
            <p:ph type="subTitle" idx="1"/>
          </p:nvPr>
        </p:nvSpPr>
        <p:spPr/>
        <p:txBody>
          <a:bodyPr/>
          <a:lstStyle/>
          <a:p>
            <a:pPr>
              <a:defRPr sz="2400" i="1"/>
            </a:pPr>
            <a:r>
              <a:t>Analysis of Prevalence and Methodologies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in Spain: A COVID-19 Impact</a:t>
            </a:r>
          </a:p>
        </p:txBody>
      </p:sp>
      <p:sp>
        <p:nvSpPr>
          <p:cNvPr id="3" name="Content Placeholder 2"/>
          <p:cNvSpPr>
            <a:spLocks noGrp="1"/>
          </p:cNvSpPr>
          <p:nvPr>
            <p:ph idx="1"/>
          </p:nvPr>
        </p:nvSpPr>
        <p:spPr/>
        <p:txBody>
          <a:bodyPr/>
          <a:lstStyle/>
          <a:p>
            <a:pPr>
              <a:defRPr sz="2000"/>
            </a:pPr>
            <a:r>
              <a:t>A study in Spain found no correlation between burnout and factors like gender, age, income, or marital status.</a:t>
            </a:r>
          </a:p>
          <a:p>
            <a:pPr>
              <a:defRPr sz="2000"/>
            </a:pPr>
          </a:p>
          <a:p>
            <a:pPr>
              <a:defRPr sz="2000"/>
            </a:pPr>
            <a:r>
              <a:t>However, the prevalence of burnout significantly increased during the COVID-19 pandemic (49.3% vs. 33.6%, p = 0.002).</a:t>
            </a:r>
          </a:p>
          <a:p>
            <a:pPr>
              <a:defRPr sz="2000"/>
            </a:pPr>
          </a:p>
          <a:p>
            <a:pPr>
              <a:defRPr sz="2000"/>
            </a:pPr>
            <a:r>
              <a:t>No consistent risk or protective factors were identified before and after the pandemic.</a:t>
            </a:r>
          </a:p>
          <a:p>
            <a:pPr>
              <a:defRPr sz="2000"/>
            </a:pPr>
          </a:p>
          <a:p>
            <a:pPr>
              <a:defRPr sz="2000"/>
            </a:pPr>
            <a:r>
              <a:t>Sociodemographic and work-related characteristics also showed no correlation with burnout syndrome.</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Prevalence in Switzerland (2022)</a:t>
            </a:r>
          </a:p>
        </p:txBody>
      </p:sp>
      <p:sp>
        <p:nvSpPr>
          <p:cNvPr id="3" name="Content Placeholder 2"/>
          <p:cNvSpPr>
            <a:spLocks noGrp="1"/>
          </p:cNvSpPr>
          <p:nvPr>
            <p:ph idx="1"/>
          </p:nvPr>
        </p:nvSpPr>
        <p:spPr/>
        <p:txBody>
          <a:bodyPr/>
          <a:lstStyle/>
          <a:p>
            <a:pPr>
              <a:defRPr sz="2000"/>
            </a:pPr>
            <a:r>
              <a:t>A 2022 study (Y shoman et.al) examined burnout prevalence in Switzerland.</a:t>
            </a:r>
          </a:p>
          <a:p>
            <a:pPr>
              <a:defRPr sz="2000"/>
            </a:pPr>
          </a:p>
          <a:p>
            <a:pPr>
              <a:defRPr sz="2000"/>
            </a:pPr>
            <a:r>
              <a:t>Analysis of 23 studies indicated:</a:t>
            </a:r>
          </a:p>
          <a:p>
            <a:pPr>
              <a:defRPr sz="2000"/>
            </a:pPr>
          </a:p>
          <a:p>
            <a:pPr>
              <a:defRPr sz="2000"/>
            </a:pPr>
            <a:r>
              <a:t>* Clinical or severe burnout: 4% (95% CI 2–6%)</a:t>
            </a:r>
          </a:p>
          <a:p>
            <a:pPr>
              <a:defRPr sz="2000"/>
            </a:pPr>
            <a:r>
              <a:t>* Overall burnout: 18% (95% CI 12–25%)</a:t>
            </a:r>
          </a:p>
          <a:p>
            <a:pPr>
              <a:defRPr sz="2000"/>
            </a:pPr>
            <a:r>
              <a:t>* Emotional exhaustion: 18% (95% CI 15–22%)</a:t>
            </a:r>
          </a:p>
          <a:p>
            <a:pPr>
              <a:defRPr sz="2000"/>
            </a:pP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Prevalence in Switzerland (2022) (cont.)</a:t>
            </a:r>
          </a:p>
        </p:txBody>
      </p:sp>
      <p:sp>
        <p:nvSpPr>
          <p:cNvPr id="3" name="Content Placeholder 2"/>
          <p:cNvSpPr>
            <a:spLocks noGrp="1"/>
          </p:cNvSpPr>
          <p:nvPr>
            <p:ph idx="1"/>
          </p:nvPr>
        </p:nvSpPr>
        <p:spPr/>
        <p:txBody>
          <a:bodyPr/>
          <a:lstStyle/>
          <a:p>
            <a:pPr>
              <a:defRPr sz="2000"/>
            </a:pPr>
            <a:r>
              <a:t>Healthcare workers showed higher rates of severe burnout compared to the general working population.</a:t>
            </a:r>
          </a:p>
          <a:p>
            <a:pPr>
              <a:defRPr sz="2000"/>
            </a:pPr>
          </a:p>
          <a:p>
            <a:pPr>
              <a:defRPr sz="2000"/>
            </a:pPr>
            <a:r>
              <a:t>These findings are comparable to pre-pandemic levels in countries where burnout is recognized as a disease.</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Among Psychiatrists (2022)</a:t>
            </a:r>
          </a:p>
        </p:txBody>
      </p:sp>
      <p:sp>
        <p:nvSpPr>
          <p:cNvPr id="3" name="Content Placeholder 2"/>
          <p:cNvSpPr>
            <a:spLocks noGrp="1"/>
          </p:cNvSpPr>
          <p:nvPr>
            <p:ph idx="1"/>
          </p:nvPr>
        </p:nvSpPr>
        <p:spPr/>
        <p:txBody>
          <a:bodyPr/>
          <a:lstStyle/>
          <a:p>
            <a:pPr>
              <a:defRPr sz="2000"/>
            </a:pPr>
            <a:r>
              <a:t>A meta-analysis (KV Bykov et.al, 2022) investigated burnout prevalence among psychiatrists.</a:t>
            </a:r>
          </a:p>
          <a:p>
            <a:pPr>
              <a:defRPr sz="2000"/>
            </a:pPr>
          </a:p>
          <a:p>
            <a:pPr>
              <a:defRPr sz="2000"/>
            </a:pPr>
            <a:r>
              <a:t>Thirty-six studies (5481 participants) were included. Results:</a:t>
            </a:r>
          </a:p>
          <a:p>
            <a:pPr>
              <a:defRPr sz="2000"/>
            </a:pPr>
          </a:p>
          <a:p>
            <a:pPr>
              <a:defRPr sz="2000"/>
            </a:pPr>
            <a:r>
              <a:t>* Overall burnout (MBI): 25.9% [11.1%–40.7%]</a:t>
            </a:r>
          </a:p>
          <a:p>
            <a:pPr>
              <a:defRPr sz="2000"/>
            </a:pPr>
            <a:r>
              <a:t>* Overall burnout (CBI): 50.3% [30.9%–69.8%]</a:t>
            </a:r>
          </a:p>
          <a:p>
            <a:pPr>
              <a:defRPr sz="2000"/>
            </a:pPr>
            <a:r>
              <a:t>* High emotional exhaustion: 43.5% [27.9%–59%]</a:t>
            </a:r>
          </a:p>
          <a:p>
            <a:pPr>
              <a:defRPr sz="2000"/>
            </a:pPr>
            <a:r>
              <a:t>* High depersonalization: 28.2% [17.5%–38.9%]</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Burnout Among Psychiatrists (2022) (cont.)</a:t>
            </a:r>
          </a:p>
        </p:txBody>
      </p:sp>
      <p:sp>
        <p:nvSpPr>
          <p:cNvPr id="3" name="Content Placeholder 2"/>
          <p:cNvSpPr>
            <a:spLocks noGrp="1"/>
          </p:cNvSpPr>
          <p:nvPr>
            <p:ph idx="1"/>
          </p:nvPr>
        </p:nvSpPr>
        <p:spPr/>
        <p:txBody>
          <a:bodyPr/>
          <a:lstStyle/>
          <a:p>
            <a:pPr>
              <a:defRPr sz="2000"/>
            </a:pPr>
            <a:r>
              <a:t>* Low personal accomplishment: 32.4% [3.4%–61.3%]</a:t>
            </a:r>
          </a:p>
          <a:p>
            <a:pPr>
              <a:defRPr sz="2000"/>
            </a:pPr>
          </a:p>
          <a:p>
            <a:pPr>
              <a:defRPr sz="2000"/>
            </a:pPr>
            <a:r>
              <a:t>European psychiatrists reported lower emotional exhaustion scores than non-European colleagues.</a:t>
            </a:r>
          </a:p>
          <a:p>
            <a:pPr>
              <a:defRPr sz="2000"/>
            </a:pPr>
          </a:p>
          <a:p>
            <a:pPr>
              <a:defRPr sz="2000"/>
            </a:pPr>
            <a:r>
              <a:t>The study concluded that burnout is highly prevalent among psychiatrists, calling for further research on screening, predictors, and intervention strategies.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0"/>
            <a:ext cx="9144000" cy="34290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000" b="1"/>
            </a:pPr>
            <a:r>
              <a:t>Methodology Overview</a:t>
            </a:r>
          </a:p>
        </p:txBody>
      </p:sp>
      <p:sp>
        <p:nvSpPr>
          <p:cNvPr id="3" name="Text Placeholder 2"/>
          <p:cNvSpPr>
            <a:spLocks noGrp="1"/>
          </p:cNvSpPr>
          <p:nvPr>
            <p:ph type="body" idx="1"/>
          </p:nvPr>
        </p:nvSpPr>
        <p:spPr/>
        <p:txBody>
          <a:bodyPr/>
          <a:lstStyle/>
          <a:p>
            <a:pPr>
              <a:defRPr sz="2200"/>
            </a:pPr>
            <a:r>
              <a:t>A look at the study design, sample, data sources, duration, and sampling approach for this research project.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THEORIES OF AGING</a:t>
            </a:r>
          </a:p>
        </p:txBody>
      </p:sp>
      <p:sp>
        <p:nvSpPr>
          <p:cNvPr id="3" name="Content Placeholder 2"/>
          <p:cNvSpPr>
            <a:spLocks noGrp="1"/>
          </p:cNvSpPr>
          <p:nvPr>
            <p:ph idx="1"/>
          </p:nvPr>
        </p:nvSpPr>
        <p:spPr/>
        <p:txBody>
          <a:bodyPr/>
          <a:lstStyle/>
          <a:p>
            <a:pPr>
              <a:defRPr sz="2000"/>
            </a:pPr>
            <a:r>
              <a:t>(2)</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Study Design and Sample Size</a:t>
            </a:r>
          </a:p>
        </p:txBody>
      </p:sp>
      <p:sp>
        <p:nvSpPr>
          <p:cNvPr id="3" name="Content Placeholder 2"/>
          <p:cNvSpPr>
            <a:spLocks noGrp="1"/>
          </p:cNvSpPr>
          <p:nvPr>
            <p:ph idx="1"/>
          </p:nvPr>
        </p:nvSpPr>
        <p:spPr/>
        <p:txBody>
          <a:bodyPr/>
          <a:lstStyle/>
          <a:p>
            <a:pPr>
              <a:defRPr sz="2000"/>
            </a:pPr>
            <a:r>
              <a:t>1. Study design: A cross-sectional study</a:t>
            </a:r>
          </a:p>
          <a:p>
            <a:pPr>
              <a:defRPr sz="2000"/>
            </a:pPr>
          </a:p>
          <a:p>
            <a:pPr>
              <a:defRPr sz="2000"/>
            </a:pPr>
            <a:r>
              <a:t>2. Sample size: n = 120</a:t>
            </a:r>
          </a:p>
          <a:p>
            <a:pPr>
              <a:defRPr sz="2000"/>
            </a:pPr>
          </a:p>
          <a:p>
            <a:pPr>
              <a:defRPr sz="2000"/>
            </a:pPr>
            <a:r>
              <a:t>Formula: 𝑛 = \frac{𝑍2 ⋅𝜎2}{𝐸2}</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Data Sources and Study Duration</a:t>
            </a:r>
          </a:p>
        </p:txBody>
      </p:sp>
      <p:sp>
        <p:nvSpPr>
          <p:cNvPr id="3" name="Content Placeholder 2"/>
          <p:cNvSpPr>
            <a:spLocks noGrp="1"/>
          </p:cNvSpPr>
          <p:nvPr>
            <p:ph idx="1"/>
          </p:nvPr>
        </p:nvSpPr>
        <p:spPr/>
        <p:txBody>
          <a:bodyPr/>
          <a:lstStyle/>
          <a:p>
            <a:pPr>
              <a:defRPr sz="2000"/>
            </a:pPr>
            <a:r>
              <a:t>3. Source of data: The study will be conducted in the following places:</a:t>
            </a:r>
          </a:p>
          <a:p>
            <a:pPr>
              <a:defRPr sz="2000"/>
            </a:pPr>
          </a:p>
          <a:p>
            <a:pPr>
              <a:defRPr sz="2000"/>
            </a:pPr>
            <a:r>
              <a:t>* Sandhya Old age home , Irana</a:t>
            </a:r>
          </a:p>
          <a:p>
            <a:pPr>
              <a:defRPr sz="2000"/>
            </a:pPr>
            <a:r>
              <a:t>* Anand Old age home , nanikadi</a:t>
            </a:r>
          </a:p>
          <a:p>
            <a:pPr>
              <a:defRPr sz="2000"/>
            </a:pPr>
            <a:r>
              <a:t>* Old age home , Kalyanpura</a:t>
            </a:r>
          </a:p>
          <a:p>
            <a:pPr>
              <a:defRPr sz="2000"/>
            </a:pPr>
            <a:r>
              <a:t>* Swarg Old age home</a:t>
            </a:r>
          </a:p>
          <a:p>
            <a:pPr>
              <a:defRPr sz="2000"/>
            </a:pPr>
            <a:r>
              <a:t>* Shiv Home Care</a:t>
            </a:r>
          </a:p>
          <a:p>
            <a:pPr>
              <a:defRPr sz="2000"/>
            </a:pPr>
            <a:r>
              <a:t>* Krishna Old age home</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Data Sources and Study Duration (cont.)</a:t>
            </a:r>
          </a:p>
        </p:txBody>
      </p:sp>
      <p:sp>
        <p:nvSpPr>
          <p:cNvPr id="3" name="Content Placeholder 2"/>
          <p:cNvSpPr>
            <a:spLocks noGrp="1"/>
          </p:cNvSpPr>
          <p:nvPr>
            <p:ph idx="1"/>
          </p:nvPr>
        </p:nvSpPr>
        <p:spPr/>
        <p:txBody>
          <a:bodyPr/>
          <a:lstStyle/>
          <a:p>
            <a:pPr>
              <a:defRPr sz="2000"/>
            </a:pPr>
          </a:p>
          <a:p>
            <a:pPr>
              <a:defRPr sz="2000"/>
            </a:pPr>
            <a:r>
              <a:t>4. Study duration: 6 months</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Sampling Technique</a:t>
            </a:r>
          </a:p>
        </p:txBody>
      </p:sp>
      <p:sp>
        <p:nvSpPr>
          <p:cNvPr id="3" name="Content Placeholder 2"/>
          <p:cNvSpPr>
            <a:spLocks noGrp="1"/>
          </p:cNvSpPr>
          <p:nvPr>
            <p:ph idx="1"/>
          </p:nvPr>
        </p:nvSpPr>
        <p:spPr/>
        <p:txBody>
          <a:bodyPr/>
          <a:lstStyle/>
          <a:p>
            <a:pPr>
              <a:defRPr sz="2000"/>
            </a:pPr>
            <a:r>
              <a:t>5. Sampling technique: Consecutive sampling technique</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Inclusion and Exclusion Criteria</a:t>
            </a:r>
          </a:p>
        </p:txBody>
      </p:sp>
      <p:sp>
        <p:nvSpPr>
          <p:cNvPr id="3" name="Content Placeholder 2"/>
          <p:cNvSpPr>
            <a:spLocks noGrp="1"/>
          </p:cNvSpPr>
          <p:nvPr>
            <p:ph idx="1"/>
          </p:nvPr>
        </p:nvSpPr>
        <p:spPr/>
        <p:txBody>
          <a:bodyPr/>
          <a:lstStyle/>
          <a:p>
            <a:pPr>
              <a:defRPr sz="2000"/>
            </a:pPr>
            <a:r>
              <a:t>Inclusion criteria:</a:t>
            </a:r>
          </a:p>
          <a:p>
            <a:pPr>
              <a:defRPr sz="2000"/>
            </a:pPr>
          </a:p>
          <a:p>
            <a:pPr>
              <a:defRPr sz="2000"/>
            </a:pPr>
            <a:r>
              <a:t>* Age: adults aged ≥ 65 years</a:t>
            </a:r>
          </a:p>
          <a:p>
            <a:pPr>
              <a:defRPr sz="2000"/>
            </a:pPr>
            <a:r>
              <a:t>* Subjects diagnosed with hypertension and diabetes mellitus</a:t>
            </a:r>
          </a:p>
          <a:p>
            <a:pPr>
              <a:defRPr sz="2000"/>
            </a:pPr>
            <a:r>
              <a:t>* Both male and female</a:t>
            </a:r>
          </a:p>
          <a:p>
            <a:pPr>
              <a:defRPr sz="2000"/>
            </a:pPr>
            <a:r>
              <a:t>* Willingness to participate</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Rectangle 2"/>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400" b="1"/>
            </a:pPr>
            <a:r>
              <a:t>Exclusion Criteria</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Exclusion Criteria Details</a:t>
            </a:r>
          </a:p>
        </p:txBody>
      </p:sp>
      <p:sp>
        <p:nvSpPr>
          <p:cNvPr id="3" name="Content Placeholder 2"/>
          <p:cNvSpPr>
            <a:spLocks noGrp="1"/>
          </p:cNvSpPr>
          <p:nvPr>
            <p:ph idx="1"/>
          </p:nvPr>
        </p:nvSpPr>
        <p:spPr/>
        <p:txBody>
          <a:bodyPr/>
          <a:lstStyle/>
          <a:p>
            <a:pPr>
              <a:defRPr sz="2000"/>
            </a:pPr>
            <a:r>
              <a:t>Subjects with cognitive impairment</a:t>
            </a:r>
          </a:p>
          <a:p>
            <a:pPr>
              <a:defRPr sz="2000"/>
            </a:pPr>
            <a:r>
              <a:t>Subjects with cardiopulmonary, musculoskeletal, or neurological disorders (e.g., Parkinson’s, stroke, multiple sclerosis, head injury) that may affect functional mobility.</a:t>
            </a:r>
          </a:p>
          <a:p>
            <a:pPr>
              <a:defRPr sz="2000"/>
            </a:pPr>
            <a:r>
              <a:t>Subjects on anti-depressant / tranquilizer drugs within the last year.</a:t>
            </a:r>
          </a:p>
          <a:p>
            <a:pPr>
              <a:defRPr sz="2000"/>
            </a:pPr>
            <a:r>
              <a:t>Subjects with visual or hearing problems.</a:t>
            </a:r>
          </a:p>
          <a:p>
            <a:pPr>
              <a:defRPr sz="2000"/>
            </a:pPr>
            <a:r>
              <a:t>Subject diagnosed with severe psychological disorder within the last year.</a:t>
            </a:r>
          </a:p>
          <a:p>
            <a:pPr>
              <a:defRPr sz="2000"/>
            </a:pPr>
            <a:r>
              <a:t>Recent injury or surgery: individuals who have undergone recent major surgery or experienced a significant injury that may affect their ability to participate within the last year.</a:t>
            </a:r>
          </a:p>
          <a:p>
            <a:pPr>
              <a:defRPr sz="2000"/>
            </a:pPr>
            <a:r>
              <a:t>Subject going on any Psychological counselling session.</a:t>
            </a:r>
          </a:p>
          <a:p>
            <a:pPr>
              <a:defRPr sz="2000"/>
            </a:pPr>
            <a:r>
              <a:t>Subjects with a history of substance abuse</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Materials and Apparatus</a:t>
            </a:r>
          </a:p>
        </p:txBody>
      </p:sp>
      <p:sp>
        <p:nvSpPr>
          <p:cNvPr id="3" name="Content Placeholder 2"/>
          <p:cNvSpPr>
            <a:spLocks noGrp="1"/>
          </p:cNvSpPr>
          <p:nvPr>
            <p:ph idx="1"/>
          </p:nvPr>
        </p:nvSpPr>
        <p:spPr/>
        <p:txBody>
          <a:bodyPr/>
          <a:lstStyle/>
          <a:p>
            <a:pPr>
              <a:defRPr sz="2000"/>
            </a:pPr>
            <a:r>
              <a:t>Pen / Pencil</a:t>
            </a:r>
          </a:p>
          <a:p>
            <a:pPr>
              <a:defRPr sz="2000"/>
            </a:pPr>
            <a:r>
              <a:t>Paper</a:t>
            </a:r>
          </a:p>
          <a:p>
            <a:pPr>
              <a:defRPr sz="2000"/>
            </a:pPr>
            <a:r>
              <a:t>Writing pad</a:t>
            </a:r>
          </a:p>
          <a:p>
            <a:pPr>
              <a:defRPr sz="2000"/>
            </a:pPr>
            <a:r>
              <a:t>Calculator</a:t>
            </a:r>
          </a:p>
          <a:p>
            <a:pPr>
              <a:defRPr sz="2000"/>
            </a:pPr>
            <a:r>
              <a:t>Chair</a:t>
            </a:r>
          </a:p>
          <a:p>
            <a:pPr>
              <a:defRPr sz="2000"/>
            </a:pPr>
            <a:r>
              <a:t>Table</a:t>
            </a:r>
          </a:p>
          <a:p>
            <a:pPr>
              <a:defRPr sz="2000"/>
            </a:pPr>
            <a:r>
              <a:t>Subject information sheet</a:t>
            </a:r>
          </a:p>
          <a:p>
            <a:pPr>
              <a:defRPr sz="2000"/>
            </a:pPr>
            <a:r>
              <a:t>Assessment form</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Materials and Apparatus (cont.)</a:t>
            </a:r>
          </a:p>
        </p:txBody>
      </p:sp>
      <p:sp>
        <p:nvSpPr>
          <p:cNvPr id="3" name="Content Placeholder 2"/>
          <p:cNvSpPr>
            <a:spLocks noGrp="1"/>
          </p:cNvSpPr>
          <p:nvPr>
            <p:ph idx="1"/>
          </p:nvPr>
        </p:nvSpPr>
        <p:spPr/>
        <p:txBody>
          <a:bodyPr/>
          <a:lstStyle/>
          <a:p>
            <a:pPr>
              <a:defRPr sz="2000"/>
            </a:pPr>
            <a:r>
              <a:t>Consent form (Gujarati and English)</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Rectangle 2"/>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400" b="1"/>
            </a:pPr>
            <a:r>
              <a:t>Scales Used</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5800" y="1371600"/>
            <a:ext cx="7772400" cy="4114800"/>
          </a:xfrm>
          <a:prstGeom prst="round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ctrTitle"/>
          </p:nvPr>
        </p:nvSpPr>
        <p:spPr/>
        <p:txBody>
          <a:bodyPr/>
          <a:lstStyle/>
          <a:p>
            <a:pPr>
              <a:defRPr sz="4400" b="1"/>
            </a:pPr>
            <a:r>
              <a:t>Understanding the Elderly</a:t>
            </a:r>
          </a:p>
        </p:txBody>
      </p:sp>
      <p:sp>
        <p:nvSpPr>
          <p:cNvPr id="3" name="Subtitle 2"/>
          <p:cNvSpPr>
            <a:spLocks noGrp="1"/>
          </p:cNvSpPr>
          <p:nvPr>
            <p:ph type="subTitle" idx="1"/>
          </p:nvPr>
        </p:nvSpPr>
        <p:spPr/>
        <p:txBody>
          <a:bodyPr/>
          <a:lstStyle/>
          <a:p>
            <a:pPr>
              <a:defRPr sz="2400" i="1"/>
            </a:pPr>
            <a:r>
              <a:t>Definitions, Classifications, and Demographic Trends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Scales</a:t>
            </a:r>
          </a:p>
        </p:txBody>
      </p:sp>
      <p:sp>
        <p:nvSpPr>
          <p:cNvPr id="3" name="Content Placeholder 2"/>
          <p:cNvSpPr>
            <a:spLocks noGrp="1"/>
          </p:cNvSpPr>
          <p:nvPr>
            <p:ph idx="1"/>
          </p:nvPr>
        </p:nvSpPr>
        <p:spPr/>
        <p:txBody>
          <a:bodyPr/>
          <a:lstStyle/>
          <a:p>
            <a:pPr>
              <a:defRPr sz="2000"/>
            </a:pPr>
            <a:r>
              <a:t>Geriatric Depression Scale (GDS)</a:t>
            </a:r>
          </a:p>
          <a:p>
            <a:pPr>
              <a:defRPr sz="2000"/>
            </a:pPr>
            <a:r>
              <a:t>Maslach Burnout Inventory (MBI)</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0" y="1028700"/>
            <a:ext cx="182880" cy="48006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5029200" y="4114800"/>
            <a:ext cx="3200400" cy="1920240"/>
          </a:xfrm>
          <a:prstGeom prst="round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Tools</a:t>
            </a:r>
          </a:p>
        </p:txBody>
      </p:sp>
      <p:sp>
        <p:nvSpPr>
          <p:cNvPr id="3" name="Content Placeholder 2"/>
          <p:cNvSpPr>
            <a:spLocks noGrp="1"/>
          </p:cNvSpPr>
          <p:nvPr>
            <p:ph idx="1"/>
          </p:nvPr>
        </p:nvSpPr>
        <p:spPr/>
        <p:txBody>
          <a:bodyPr/>
          <a:lstStyle/>
          <a:p>
            <a:pPr>
              <a:defRPr sz="2000"/>
            </a:pPr>
            <a:r>
              <a:t>Photograph No: 1 showing the tools used in the study.</a:t>
            </a:r>
          </a:p>
        </p:txBody>
      </p:sp>
      <p:pic>
        <p:nvPicPr>
          <p:cNvPr id="7" name="Picture 6" descr="page_29.png"/>
          <p:cNvPicPr>
            <a:picLocks noChangeAspect="1"/>
          </p:cNvPicPr>
          <p:nvPr/>
        </p:nvPicPr>
        <p:blipFill>
          <a:blip r:embed="rId2"/>
          <a:stretch>
            <a:fillRect/>
          </a:stretch>
        </p:blipFill>
        <p:spPr>
          <a:xfrm>
            <a:off x="914400" y="2286000"/>
            <a:ext cx="3657600" cy="2743200"/>
          </a:xfrm>
          <a:prstGeom prst="rect">
            <a:avLst/>
          </a:prstGeom>
        </p:spPr>
      </p:pic>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0" y="1028700"/>
            <a:ext cx="182880" cy="48006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5029200" y="4114800"/>
            <a:ext cx="3200400" cy="1920240"/>
          </a:xfrm>
          <a:prstGeom prst="round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Consent Forms</a:t>
            </a:r>
          </a:p>
        </p:txBody>
      </p:sp>
      <p:sp>
        <p:nvSpPr>
          <p:cNvPr id="3" name="Content Placeholder 2"/>
          <p:cNvSpPr>
            <a:spLocks noGrp="1"/>
          </p:cNvSpPr>
          <p:nvPr>
            <p:ph idx="1"/>
          </p:nvPr>
        </p:nvSpPr>
        <p:spPr/>
        <p:txBody>
          <a:bodyPr/>
          <a:lstStyle/>
          <a:p>
            <a:pPr>
              <a:defRPr sz="2000"/>
            </a:pPr>
            <a:r>
              <a:t>Photograph No: 2 displaying consent forms and data collection sheets.</a:t>
            </a:r>
          </a:p>
        </p:txBody>
      </p:sp>
      <p:pic>
        <p:nvPicPr>
          <p:cNvPr id="7" name="Picture 6" descr="page_30.png"/>
          <p:cNvPicPr>
            <a:picLocks noChangeAspect="1"/>
          </p:cNvPicPr>
          <p:nvPr/>
        </p:nvPicPr>
        <p:blipFill>
          <a:blip r:embed="rId2"/>
          <a:stretch>
            <a:fillRect/>
          </a:stretch>
        </p:blipFill>
        <p:spPr>
          <a:xfrm>
            <a:off x="914400" y="2286000"/>
            <a:ext cx="3657600" cy="2743200"/>
          </a:xfrm>
          <a:prstGeom prst="rect">
            <a:avLst/>
          </a:prstGeom>
        </p:spPr>
      </p:pic>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Rectangle 2"/>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400" b="1"/>
            </a:pPr>
            <a:r>
              <a:t>Outcome Measures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Geriatric Depression Scale (GDS)</a:t>
            </a:r>
          </a:p>
        </p:txBody>
      </p:sp>
      <p:sp>
        <p:nvSpPr>
          <p:cNvPr id="3" name="Content Placeholder 2"/>
          <p:cNvSpPr>
            <a:spLocks noGrp="1"/>
          </p:cNvSpPr>
          <p:nvPr>
            <p:ph idx="1"/>
          </p:nvPr>
        </p:nvSpPr>
        <p:spPr/>
        <p:txBody>
          <a:bodyPr/>
          <a:lstStyle/>
          <a:p>
            <a:pPr>
              <a:defRPr sz="2000"/>
            </a:pPr>
            <a:r>
              <a:t>Reliability: 0.80 to 0.90</a:t>
            </a:r>
          </a:p>
          <a:p>
            <a:pPr>
              <a:defRPr sz="2000"/>
            </a:pPr>
            <a:r>
              <a:t>Validity: 80% to 90%</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Maslach Burnout Inventory (MBI)</a:t>
            </a:r>
          </a:p>
        </p:txBody>
      </p:sp>
      <p:sp>
        <p:nvSpPr>
          <p:cNvPr id="3" name="Content Placeholder 2"/>
          <p:cNvSpPr>
            <a:spLocks noGrp="1"/>
          </p:cNvSpPr>
          <p:nvPr>
            <p:ph idx="1"/>
          </p:nvPr>
        </p:nvSpPr>
        <p:spPr/>
        <p:txBody>
          <a:bodyPr/>
          <a:lstStyle/>
          <a:p>
            <a:pPr>
              <a:defRPr sz="2000"/>
            </a:pPr>
            <a:r>
              <a:t>Reliability: 0.70 to 0.90</a:t>
            </a:r>
          </a:p>
          <a:p>
            <a:pPr>
              <a:defRPr sz="2000"/>
            </a:pPr>
            <a:r>
              <a:t>Validity: 0.70 to 0.90</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5800" y="1371600"/>
            <a:ext cx="7772400" cy="4114800"/>
          </a:xfrm>
          <a:prstGeom prst="round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ctrTitle"/>
          </p:nvPr>
        </p:nvSpPr>
        <p:spPr/>
        <p:txBody>
          <a:bodyPr/>
          <a:lstStyle/>
          <a:p>
            <a:pPr>
              <a:defRPr sz="4400" b="1"/>
            </a:pPr>
            <a:r>
              <a:t>Methods for Assessment</a:t>
            </a:r>
          </a:p>
        </p:txBody>
      </p:sp>
      <p:sp>
        <p:nvSpPr>
          <p:cNvPr id="3" name="Subtitle 2"/>
          <p:cNvSpPr>
            <a:spLocks noGrp="1"/>
          </p:cNvSpPr>
          <p:nvPr>
            <p:ph type="subTitle" idx="1"/>
          </p:nvPr>
        </p:nvSpPr>
        <p:spPr/>
        <p:txBody>
          <a:bodyPr/>
          <a:lstStyle/>
          <a:p>
            <a:pPr>
              <a:defRPr sz="2400" i="1"/>
            </a:pPr>
            <a:r>
              <a:t>Depression and Burnout Screening Tools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0"/>
            <a:ext cx="9144000" cy="34290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000" b="1"/>
            </a:pPr>
            <a:r>
              <a:t>Assessing Depression</a:t>
            </a:r>
          </a:p>
        </p:txBody>
      </p:sp>
      <p:sp>
        <p:nvSpPr>
          <p:cNvPr id="3" name="Text Placeholder 2"/>
          <p:cNvSpPr>
            <a:spLocks noGrp="1"/>
          </p:cNvSpPr>
          <p:nvPr>
            <p:ph type="body" idx="1"/>
          </p:nvPr>
        </p:nvSpPr>
        <p:spPr/>
        <p:txBody>
          <a:bodyPr/>
          <a:lstStyle/>
          <a:p>
            <a:pPr>
              <a:defRPr sz="2200"/>
            </a:pPr>
            <a:r>
              <a:t>Using the Geriatric Depression Scale (GDS)</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Geriatric Depression Scale (GDS)</a:t>
            </a:r>
          </a:p>
        </p:txBody>
      </p:sp>
      <p:sp>
        <p:nvSpPr>
          <p:cNvPr id="3" name="Content Placeholder 2"/>
          <p:cNvSpPr>
            <a:spLocks noGrp="1"/>
          </p:cNvSpPr>
          <p:nvPr>
            <p:ph idx="1"/>
          </p:nvPr>
        </p:nvSpPr>
        <p:spPr/>
        <p:txBody>
          <a:bodyPr/>
          <a:lstStyle/>
          <a:p>
            <a:pPr>
              <a:defRPr sz="2000"/>
            </a:pPr>
            <a:r>
              <a:t>The GDS is a screening tool for identifying depression in elderly adults. It has been extensively tested and used with older populations.</a:t>
            </a:r>
          </a:p>
          <a:p>
            <a:pPr>
              <a:defRPr sz="2000"/>
            </a:pPr>
          </a:p>
          <a:p>
            <a:pPr>
              <a:defRPr sz="2000"/>
            </a:pPr>
            <a:r>
              <a:t>A short form GDS consists of 15 questions with yes/no answers related to the past week. Questions were selected based on their high correlation with depressive symptoms.</a:t>
            </a:r>
          </a:p>
          <a:p>
            <a:pPr>
              <a:defRPr sz="2000"/>
            </a:pPr>
          </a:p>
          <a:p>
            <a:pPr>
              <a:defRPr sz="2000"/>
            </a:pPr>
            <a:r>
              <a:t>Scoring:</a:t>
            </a:r>
          </a:p>
          <a:p>
            <a:pPr>
              <a:defRPr sz="2000"/>
            </a:pPr>
            <a:r>
              <a:t>* 0-4: Normal</a:t>
            </a:r>
          </a:p>
          <a:p>
            <a:pPr>
              <a:defRPr sz="2000"/>
            </a:pPr>
            <a:r>
              <a:t>* 5-8: Mild Depression</a:t>
            </a:r>
          </a:p>
          <a:p>
            <a:pPr>
              <a:defRPr sz="2000"/>
            </a:pPr>
            <a:r>
              <a:t>* 9-11: Moderate Depression</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Geriatric Depression Scale (GDS) (cont.)</a:t>
            </a:r>
          </a:p>
        </p:txBody>
      </p:sp>
      <p:sp>
        <p:nvSpPr>
          <p:cNvPr id="3" name="Content Placeholder 2"/>
          <p:cNvSpPr>
            <a:spLocks noGrp="1"/>
          </p:cNvSpPr>
          <p:nvPr>
            <p:ph idx="1"/>
          </p:nvPr>
        </p:nvSpPr>
        <p:spPr/>
        <p:txBody>
          <a:bodyPr/>
          <a:lstStyle/>
          <a:p>
            <a:pPr>
              <a:defRPr sz="2000"/>
            </a:pPr>
            <a:r>
              <a:t>* 12-15: Severe Depression</a:t>
            </a:r>
          </a:p>
          <a:p>
            <a:pPr>
              <a:defRPr sz="2000"/>
            </a:pPr>
          </a:p>
          <a:p>
            <a:pPr>
              <a:defRPr sz="2000"/>
            </a:pPr>
            <a:r>
              <a:t>The short form is suitable for physically ill or mildly demented patients with short attention spans. It takes about 5-7 minutes to complete.</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Defining the Elderly</a:t>
            </a:r>
          </a:p>
        </p:txBody>
      </p:sp>
      <p:sp>
        <p:nvSpPr>
          <p:cNvPr id="3" name="Content Placeholder 2"/>
          <p:cNvSpPr>
            <a:spLocks noGrp="1"/>
          </p:cNvSpPr>
          <p:nvPr>
            <p:ph idx="1"/>
          </p:nvPr>
        </p:nvSpPr>
        <p:spPr/>
        <p:txBody>
          <a:bodyPr/>
          <a:lstStyle/>
          <a:p>
            <a:pPr>
              <a:defRPr sz="2000"/>
            </a:pPr>
            <a:r>
              <a:t>Conventionally, elderly refers to those 65+ years old. However, health issues can begin in the 40s/50s, while others stay active into their 70s.</a:t>
            </a:r>
          </a:p>
          <a:p>
            <a:pPr>
              <a:defRPr sz="2000"/>
            </a:pPr>
          </a:p>
          <a:p>
            <a:pPr>
              <a:defRPr sz="2000"/>
            </a:pPr>
            <a:r>
              <a:t>Therefore, defining this demographic hinges on health status, marked by multiple health issues and unusual illness presentations like confusion, falls, and mobility/functional decline.</a:t>
            </a:r>
          </a:p>
          <a:p>
            <a:pPr>
              <a:defRPr sz="2000"/>
            </a:pPr>
          </a:p>
          <a:p>
            <a:pPr>
              <a:defRPr sz="2000"/>
            </a:pPr>
            <a:r>
              <a:t>Healthcare focus shifts from primary prevention to secondary prevention and chronic disease management. Categorization into smaller age groups aids in addressing evolving patient care goals.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0"/>
            <a:ext cx="9144000" cy="34290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4000" b="1"/>
            </a:pPr>
            <a:r>
              <a:t>Assessing Burnout</a:t>
            </a:r>
          </a:p>
        </p:txBody>
      </p:sp>
      <p:sp>
        <p:nvSpPr>
          <p:cNvPr id="3" name="Text Placeholder 2"/>
          <p:cNvSpPr>
            <a:spLocks noGrp="1"/>
          </p:cNvSpPr>
          <p:nvPr>
            <p:ph type="body" idx="1"/>
          </p:nvPr>
        </p:nvSpPr>
        <p:spPr/>
        <p:txBody>
          <a:bodyPr/>
          <a:lstStyle/>
          <a:p>
            <a:pPr>
              <a:defRPr sz="2200"/>
            </a:pPr>
            <a:r>
              <a:t>Using the Maslach Burnout Inventory (MBI)</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Maslach Burnout Inventory (MBI)</a:t>
            </a:r>
          </a:p>
        </p:txBody>
      </p:sp>
      <p:sp>
        <p:nvSpPr>
          <p:cNvPr id="3" name="Content Placeholder 2"/>
          <p:cNvSpPr>
            <a:spLocks noGrp="1"/>
          </p:cNvSpPr>
          <p:nvPr>
            <p:ph idx="1"/>
          </p:nvPr>
        </p:nvSpPr>
        <p:spPr/>
        <p:txBody>
          <a:bodyPr/>
          <a:lstStyle/>
          <a:p>
            <a:pPr>
              <a:defRPr sz="2000"/>
            </a:pPr>
            <a:r>
              <a:t>The MBI is a screening tool used to identify symptoms of burnout in elderly adults. The MBI has been tested and used extensively with the older population.</a:t>
            </a:r>
          </a:p>
          <a:p>
            <a:pPr>
              <a:defRPr sz="2000"/>
            </a:pPr>
          </a:p>
          <a:p>
            <a:pPr>
              <a:defRPr sz="2000"/>
            </a:pPr>
            <a:r>
              <a:t>The MBI consists of 22 items divided into 3 sub-scales:</a:t>
            </a:r>
          </a:p>
          <a:p>
            <a:pPr>
              <a:defRPr sz="2000"/>
            </a:pPr>
          </a:p>
          <a:p>
            <a:pPr>
              <a:defRPr sz="2000"/>
            </a:pPr>
            <a:r>
              <a:t>1. Emotional Exhaustion (EE): 9 items, assessing feelings of depletion, exhaustion, and fatigue.</a:t>
            </a:r>
          </a:p>
          <a:p>
            <a:pPr>
              <a:defRPr sz="2000"/>
            </a:pPr>
            <a:r>
              <a:t>2. Depersonalization (DP): 5 items, assessing feelings of detachment, cynicism, and reduced empathy.</a:t>
            </a:r>
          </a:p>
          <a:p>
            <a:pPr>
              <a:defRPr sz="2000"/>
            </a:pPr>
            <a:r>
              <a:t>3. Personal Accomplishment (PA): 8 items, assessing feelings of competence, effectiveness, and accomplishment.</a:t>
            </a:r>
          </a:p>
          <a:p>
            <a:pPr>
              <a:defRPr sz="2000"/>
            </a:pP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0" y="6172200"/>
            <a:ext cx="9144000" cy="6858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Maslach Burnout Inventory (MBI) (cont.)</a:t>
            </a:r>
          </a:p>
        </p:txBody>
      </p:sp>
      <p:sp>
        <p:nvSpPr>
          <p:cNvPr id="3" name="Content Placeholder 2"/>
          <p:cNvSpPr>
            <a:spLocks noGrp="1"/>
          </p:cNvSpPr>
          <p:nvPr>
            <p:ph idx="1"/>
          </p:nvPr>
        </p:nvSpPr>
        <p:spPr/>
        <p:txBody>
          <a:bodyPr/>
          <a:lstStyle/>
          <a:p>
            <a:pPr>
              <a:defRPr sz="2000"/>
            </a:pPr>
            <a:r>
              <a:t>Scores are calculated for each subscale by summing the ratings for each item. Higher scores indicate higher levels of burnout.</a:t>
            </a:r>
          </a:p>
          <a:p>
            <a:pPr>
              <a:defRPr sz="2000"/>
            </a:pPr>
          </a:p>
          <a:p>
            <a:pPr>
              <a:defRPr sz="2000"/>
            </a:pPr>
            <a:r>
              <a:t>Burnout Levels:</a:t>
            </a:r>
          </a:p>
          <a:p>
            <a:pPr>
              <a:defRPr sz="2000"/>
            </a:pPr>
            <a:r>
              <a:t>* Low: Scores below the 25th percentile.</a:t>
            </a:r>
          </a:p>
          <a:p>
            <a:pPr>
              <a:defRPr sz="2000"/>
            </a:pPr>
            <a:r>
              <a:t>* Moderate: Scores between the 25th and 75th percentiles.</a:t>
            </a:r>
          </a:p>
          <a:p>
            <a:pPr>
              <a:defRPr sz="2000"/>
            </a:pPr>
            <a:r>
              <a:t>* High: Scores above the 75th percentile.</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0" y="1028700"/>
            <a:ext cx="182880" cy="48006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5029200" y="4114800"/>
            <a:ext cx="3200400" cy="1920240"/>
          </a:xfrm>
          <a:prstGeom prst="round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MBI Chart Visualization</a:t>
            </a:r>
          </a:p>
        </p:txBody>
      </p:sp>
      <p:sp>
        <p:nvSpPr>
          <p:cNvPr id="3" name="Content Placeholder 2"/>
          <p:cNvSpPr>
            <a:spLocks noGrp="1"/>
          </p:cNvSpPr>
          <p:nvPr>
            <p:ph idx="1"/>
          </p:nvPr>
        </p:nvSpPr>
        <p:spPr/>
        <p:txBody>
          <a:bodyPr/>
          <a:lstStyle/>
          <a:p>
            <a:pPr>
              <a:defRPr sz="2000"/>
            </a:pPr>
            <a:r>
              <a:t>Visualization of the MBI scores and burnout levels.</a:t>
            </a:r>
          </a:p>
        </p:txBody>
      </p:sp>
      <p:pic>
        <p:nvPicPr>
          <p:cNvPr id="7" name="Picture 6" descr="page_32.png"/>
          <p:cNvPicPr>
            <a:picLocks noChangeAspect="1"/>
          </p:cNvPicPr>
          <p:nvPr/>
        </p:nvPicPr>
        <p:blipFill>
          <a:blip r:embed="rId2"/>
          <a:stretch>
            <a:fillRect/>
          </a:stretch>
        </p:blipFill>
        <p:spPr>
          <a:xfrm>
            <a:off x="914400" y="2286000"/>
            <a:ext cx="3657600" cy="2743200"/>
          </a:xfrm>
          <a:prstGeom prst="rect">
            <a:avLst/>
          </a:prstGeom>
        </p:spPr>
      </p:pic>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4" name="Rectangle 3"/>
          <p:cNvSpPr/>
          <p:nvPr/>
        </p:nvSpPr>
        <p:spPr>
          <a:xfrm>
            <a:off x="0" y="0"/>
            <a:ext cx="9144000" cy="6858000"/>
          </a:xfrm>
          <a:prstGeom prst="rect">
            <a:avLst/>
          </a:prstGeom>
          <a:solidFill>
            <a:srgbClr val="EAEF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0" y="1028700"/>
            <a:ext cx="182880" cy="4800600"/>
          </a:xfrm>
          <a:prstGeom prst="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5029200" y="4114800"/>
            <a:ext cx="3200400" cy="1920240"/>
          </a:xfrm>
          <a:prstGeom prst="roundRect">
            <a:avLst/>
          </a:prstGeom>
          <a:solidFill>
            <a:srgbClr val="2744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pPr>
              <a:defRPr sz="3600" b="1"/>
            </a:pPr>
            <a:r>
              <a:t>Depression and Burnout comparison</a:t>
            </a:r>
          </a:p>
        </p:txBody>
      </p:sp>
      <p:sp>
        <p:nvSpPr>
          <p:cNvPr id="3" name="Content Placeholder 2"/>
          <p:cNvSpPr>
            <a:spLocks noGrp="1"/>
          </p:cNvSpPr>
          <p:nvPr>
            <p:ph idx="1"/>
          </p:nvPr>
        </p:nvSpPr>
        <p:spPr/>
        <p:txBody>
          <a:bodyPr/>
          <a:lstStyle/>
          <a:p>
            <a:pPr>
              <a:defRPr sz="2000"/>
            </a:pPr>
            <a:r>
              <a:t>Visualization of the GDS and MBI Scores.</a:t>
            </a:r>
          </a:p>
        </p:txBody>
      </p:sp>
      <p:pic>
        <p:nvPicPr>
          <p:cNvPr id="7" name="Picture 6" descr="page_33.png"/>
          <p:cNvPicPr>
            <a:picLocks noChangeAspect="1"/>
          </p:cNvPicPr>
          <p:nvPr/>
        </p:nvPicPr>
        <p:blipFill>
          <a:blip r:embed="rId2"/>
          <a:stretch>
            <a:fillRect/>
          </a:stretch>
        </p:blipFill>
        <p:spPr>
          <a:xfrm>
            <a:off x="914400" y="2286000"/>
            <a:ext cx="3657600" cy="2743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